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20" r:id="rId1"/>
  </p:sldMasterIdLst>
  <p:notesMasterIdLst>
    <p:notesMasterId r:id="rId30"/>
  </p:notesMasterIdLst>
  <p:handoutMasterIdLst>
    <p:handoutMasterId r:id="rId31"/>
  </p:handoutMasterIdLst>
  <p:sldIdLst>
    <p:sldId id="260" r:id="rId2"/>
    <p:sldId id="261" r:id="rId3"/>
    <p:sldId id="263" r:id="rId4"/>
    <p:sldId id="265" r:id="rId5"/>
    <p:sldId id="290" r:id="rId6"/>
    <p:sldId id="291" r:id="rId7"/>
    <p:sldId id="267" r:id="rId8"/>
    <p:sldId id="294" r:id="rId9"/>
    <p:sldId id="295" r:id="rId10"/>
    <p:sldId id="269" r:id="rId11"/>
    <p:sldId id="270" r:id="rId12"/>
    <p:sldId id="271" r:id="rId13"/>
    <p:sldId id="272" r:id="rId14"/>
    <p:sldId id="268" r:id="rId15"/>
    <p:sldId id="274" r:id="rId16"/>
    <p:sldId id="275" r:id="rId17"/>
    <p:sldId id="278" r:id="rId18"/>
    <p:sldId id="282" r:id="rId19"/>
    <p:sldId id="281" r:id="rId20"/>
    <p:sldId id="284" r:id="rId21"/>
    <p:sldId id="286" r:id="rId22"/>
    <p:sldId id="287" r:id="rId23"/>
    <p:sldId id="288" r:id="rId24"/>
    <p:sldId id="289" r:id="rId25"/>
    <p:sldId id="279" r:id="rId26"/>
    <p:sldId id="285" r:id="rId27"/>
    <p:sldId id="280" r:id="rId28"/>
    <p:sldId id="262" r:id="rId29"/>
  </p:sldIdLst>
  <p:sldSz cx="9144000" cy="5143500" type="screen16x9"/>
  <p:notesSz cx="7019925" cy="93059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aroslav Nyzhnyk" initials="" lastIdx="34" clrIdx="0"/>
  <p:cmAuthor id="1" name="Volodymyr Krolivets" initials="" lastIdx="1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D7A8"/>
    <a:srgbClr val="2B7476"/>
    <a:srgbClr val="70BEBE"/>
    <a:srgbClr val="A4C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56AE06B-934D-4FB0-9E21-B750F69772FA}">
  <a:tblStyle styleId="{256AE06B-934D-4FB0-9E21-B750F69772FA}" styleName="Table_0"/>
  <a:tblStyle styleId="{57BC6828-45B5-4A98-9A42-F34603F2AF99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DEEEA"/>
          </a:solidFill>
        </a:fill>
      </a:tcStyle>
    </a:wholeTbl>
    <a:band1H>
      <a:tcStyle>
        <a:tcBdr/>
        <a:fill>
          <a:solidFill>
            <a:srgbClr val="FBDBD2"/>
          </a:solidFill>
        </a:fill>
      </a:tcStyle>
    </a:band1H>
    <a:band1V>
      <a:tcStyle>
        <a:tcBdr/>
        <a:fill>
          <a:solidFill>
            <a:srgbClr val="FBDBD2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4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4"/>
          </a:solidFill>
        </a:fill>
      </a:tcStyle>
    </a:firstRow>
  </a:tblStyle>
  <a:tblStyle styleId="{5DA02591-1961-4B0D-8BCA-BC2F5D0533A9}" styleName="Table_2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4" autoAdjust="0"/>
    <p:restoredTop sz="84219" autoAdjust="0"/>
  </p:normalViewPr>
  <p:slideViewPr>
    <p:cSldViewPr snapToGrid="0" snapToObjects="1">
      <p:cViewPr>
        <p:scale>
          <a:sx n="100" d="100"/>
          <a:sy n="100" d="100"/>
        </p:scale>
        <p:origin x="-570" y="2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1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688" y="1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6A7D3-7B50-2047-8D06-872C364BD8DC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39201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688" y="8839201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04D98-EC9A-654A-A864-3B431104C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8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1" y="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6687" y="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7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27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27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27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27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1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6687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lIns="93275" tIns="46625" rIns="93275" bIns="466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2206796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748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76825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4170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31859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28784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85830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21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2643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Twelve</a:t>
            </a:r>
            <a:r>
              <a:rPr lang="pl-PL" baseline="0" dirty="0" smtClean="0"/>
              <a:t>-Factor Applications - </a:t>
            </a:r>
            <a:r>
              <a:rPr lang="en-US" sz="900" b="0" i="0" u="none" strike="noStrike" kern="1200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collection of patterns for </a:t>
            </a:r>
            <a:r>
              <a:rPr lang="pl-PL" sz="900" b="0" i="0" u="none" strike="noStrike" kern="1200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SaaS </a:t>
            </a:r>
            <a:r>
              <a:rPr lang="en-US" sz="900" b="0" i="0" u="none" strike="noStrike" kern="1200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 architectures, originally developed by engineers at </a:t>
            </a:r>
            <a:r>
              <a:rPr lang="en-US" sz="900" b="0" i="0" u="none" strike="noStrike" kern="1200" cap="none" baseline="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Heroku</a:t>
            </a:r>
            <a:r>
              <a:rPr lang="en-US" sz="900" b="0" i="0" u="none" strike="noStrike" kern="1200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pl-PL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dirty="0" smtClean="0"/>
              <a:t>Codebase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900" b="0" i="0" u="none" strike="noStrike" kern="1200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Dependencies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i="0" dirty="0" smtClean="0"/>
              <a:t>Config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i="0" dirty="0" smtClean="0"/>
              <a:t>Backing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i="0" dirty="0" smtClean="0"/>
              <a:t>Build, release, run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i="0" dirty="0" smtClean="0"/>
              <a:t>Processes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i="0" dirty="0" smtClean="0"/>
              <a:t>Port binding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i="0" dirty="0" smtClean="0"/>
              <a:t>Concurrency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i="0" dirty="0" smtClean="0"/>
              <a:t>Disposability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i="0" dirty="0" smtClean="0"/>
              <a:t>Dev/prod parity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i="0" dirty="0" smtClean="0"/>
              <a:t>Logs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i="0" dirty="0" smtClean="0"/>
              <a:t>Admin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smtClean="0"/>
              <a:t>Migration cookbook: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dirty="0" smtClean="0"/>
              <a:t>Patterns/recipes</a:t>
            </a:r>
            <a:r>
              <a:rPr lang="pl-PL" baseline="0" dirty="0" smtClean="0"/>
              <a:t> – shown later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Decomposition recipes</a:t>
            </a:r>
            <a:endParaRPr lang="pl-P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77757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Twelve</a:t>
            </a:r>
            <a:r>
              <a:rPr lang="pl-PL" baseline="0" dirty="0" smtClean="0"/>
              <a:t>-Factor Applications - </a:t>
            </a:r>
            <a:r>
              <a:rPr lang="en-US" sz="900" b="0" i="0" u="none" strike="noStrike" kern="1200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collection of patterns for </a:t>
            </a:r>
            <a:r>
              <a:rPr lang="pl-PL" sz="900" b="0" i="0" u="none" strike="noStrike" kern="1200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SaaS </a:t>
            </a:r>
            <a:r>
              <a:rPr lang="en-US" sz="900" b="0" i="0" u="none" strike="noStrike" kern="1200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 architectures, originally developed by engineers at </a:t>
            </a:r>
            <a:r>
              <a:rPr lang="en-US" sz="900" b="0" i="0" u="none" strike="noStrike" kern="1200" cap="none" baseline="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Heroku</a:t>
            </a:r>
            <a:r>
              <a:rPr lang="en-US" sz="900" b="0" i="0" u="none" strike="noStrike" kern="1200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pl-PL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dirty="0" smtClean="0"/>
              <a:t>Codebase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900" b="0" i="0" u="none" strike="noStrike" kern="1200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Dependencies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i="0" dirty="0" smtClean="0"/>
              <a:t>Config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i="0" dirty="0" smtClean="0"/>
              <a:t>Backing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i="0" dirty="0" smtClean="0"/>
              <a:t>Build, release, run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i="0" dirty="0" smtClean="0"/>
              <a:t>Processes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i="0" dirty="0" smtClean="0"/>
              <a:t>Port binding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i="0" dirty="0" smtClean="0"/>
              <a:t>Concurrency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i="0" dirty="0" smtClean="0"/>
              <a:t>Disposability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i="0" dirty="0" smtClean="0"/>
              <a:t>Dev/prod parity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i="0" dirty="0" smtClean="0"/>
              <a:t>Logs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i="0" dirty="0" smtClean="0"/>
              <a:t>Admin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smtClean="0"/>
              <a:t>Migration cookbook: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dirty="0" smtClean="0"/>
              <a:t>Patterns/recipes</a:t>
            </a:r>
            <a:r>
              <a:rPr lang="pl-PL" baseline="0" dirty="0" smtClean="0"/>
              <a:t> – shown later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Decomposition recipes</a:t>
            </a:r>
            <a:endParaRPr lang="pl-P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77757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87964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Netflix starter moving out of the monolithic architecture in</a:t>
            </a:r>
            <a:r>
              <a:rPr lang="pl-PL" baseline="0" dirty="0" smtClean="0"/>
              <a:t> 2009, while term „microservice” showed up in 2012 – one of the first was </a:t>
            </a:r>
            <a:r>
              <a:rPr lang="pl-PL" sz="9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James Lewis during 33rd Degree</a:t>
            </a:r>
            <a:r>
              <a:rPr lang="pl-PL" sz="9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conference in Kraków</a:t>
            </a:r>
            <a:endParaRPr lang="pl-PL" dirty="0" smtClean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65451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dirty="0" smtClean="0"/>
              <a:t>Big</a:t>
            </a:r>
            <a:r>
              <a:rPr lang="pl-PL" baseline="0" dirty="0" smtClean="0"/>
              <a:t> data - </a:t>
            </a:r>
            <a:r>
              <a:rPr lang="pl-PL" sz="1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Tools and services to</a:t>
            </a:r>
            <a:r>
              <a:rPr lang="pl-PL" sz="1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handle (big) data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sz="1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Build and Delivery Tools – get software from desktop to the cloud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sz="1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Common Runtime Services &amp; Libraries - </a:t>
            </a:r>
            <a:r>
              <a:rPr lang="en-US" sz="1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Runtime containers, libraries and services that power </a:t>
            </a:r>
            <a:r>
              <a:rPr lang="en-US" sz="1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microservices</a:t>
            </a:r>
            <a:endParaRPr lang="en-US" sz="1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Content Encoding</a:t>
            </a:r>
            <a:r>
              <a:rPr lang="pl-PL" sz="1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- a</a:t>
            </a:r>
            <a:r>
              <a:rPr lang="en-US" sz="1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utomated</a:t>
            </a:r>
            <a:r>
              <a:rPr lang="en-US" sz="1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pl-PL" sz="1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calable</a:t>
            </a:r>
            <a:r>
              <a:rPr lang="en-US" sz="1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pl-PL" sz="1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lang="en-US" sz="1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ultimedia</a:t>
            </a:r>
            <a:r>
              <a:rPr lang="en-US" sz="1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pl-PL" sz="1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1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ngest</a:t>
            </a:r>
            <a:r>
              <a:rPr lang="en-US" sz="1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pl-PL" sz="1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-US" sz="1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ncoding</a:t>
            </a:r>
            <a:endParaRPr lang="pl-PL" sz="1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 Persistence</a:t>
            </a:r>
            <a:r>
              <a:rPr lang="pl-PL" sz="1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- </a:t>
            </a:r>
            <a:r>
              <a:rPr lang="pl-PL" sz="1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toring</a:t>
            </a:r>
            <a:r>
              <a:rPr lang="en-US" sz="1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and</a:t>
            </a:r>
            <a:r>
              <a:rPr lang="pl-PL" sz="1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s</a:t>
            </a:r>
            <a:r>
              <a:rPr lang="en-US" sz="1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erving</a:t>
            </a:r>
            <a:r>
              <a:rPr lang="en-US" sz="1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data in the Cloud</a:t>
            </a:r>
            <a:endParaRPr lang="pl-PL" sz="1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dirty="0" smtClean="0"/>
              <a:t>Insight, Reliability and Performance – metrics and performance</a:t>
            </a:r>
            <a:r>
              <a:rPr lang="pl-PL" baseline="0" dirty="0" smtClean="0"/>
              <a:t> analysis</a:t>
            </a:r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sz="1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Security – tools to analyse and monitor security data</a:t>
            </a:r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sz="1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User Interface</a:t>
            </a:r>
            <a:r>
              <a:rPr lang="pl-PL" sz="1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- </a:t>
            </a:r>
            <a:r>
              <a:rPr lang="en-US" sz="1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Libraries to help you build rich client applications</a:t>
            </a:r>
            <a:endParaRPr lang="pl-PL" sz="1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l-PL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 smtClean="0"/>
          </a:p>
          <a:p>
            <a:endParaRPr lang="pl-PL" sz="1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l-PL" sz="1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3243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75761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07650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87748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">
    <p:bg>
      <p:bgRef idx="1001">
        <a:schemeClr val="bg1"/>
      </p:bgRef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pad and hand and iphone.jpg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2" y="-3551"/>
            <a:ext cx="9135438" cy="5143662"/>
          </a:xfrm>
          <a:prstGeom prst="rect">
            <a:avLst/>
          </a:prstGeom>
        </p:spPr>
      </p:pic>
      <p:sp>
        <p:nvSpPr>
          <p:cNvPr id="13" name="Shape 17"/>
          <p:cNvSpPr/>
          <p:nvPr userDrawn="1"/>
        </p:nvSpPr>
        <p:spPr>
          <a:xfrm>
            <a:off x="1" y="-3388"/>
            <a:ext cx="9171433" cy="5143499"/>
          </a:xfrm>
          <a:prstGeom prst="rect">
            <a:avLst/>
          </a:prstGeom>
          <a:solidFill>
            <a:srgbClr val="2A8280">
              <a:alpha val="6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 txBox="1">
            <a:spLocks noGrp="1"/>
          </p:cNvSpPr>
          <p:nvPr>
            <p:ph type="body" idx="1" hasCustomPrompt="1"/>
          </p:nvPr>
        </p:nvSpPr>
        <p:spPr>
          <a:xfrm>
            <a:off x="1057558" y="1630043"/>
            <a:ext cx="7538063" cy="1023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10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rgbClr val="FFFFFF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6087" y="161608"/>
            <a:ext cx="984587" cy="17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25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hoto 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4885855" y="1162194"/>
            <a:ext cx="3904505" cy="33270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09538" marR="0" lvl="0" indent="-109538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dk1"/>
              </a:buClr>
              <a:buSzPct val="7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5" marR="0" lvl="1" indent="-109538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Merriweather Sans"/>
              <a:buChar char="-"/>
              <a:defRPr sz="120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13" marR="0" lvl="2" indent="-109538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sz="1200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98314" y="562921"/>
            <a:ext cx="7692046" cy="5128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chemeClr val="tx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7" name="Picture 6" descr="GL-black-logo-trademark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8" y="38480"/>
            <a:ext cx="1254022" cy="4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27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109263" y="1589213"/>
            <a:ext cx="3663900" cy="32386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09538" marR="0" lvl="0" indent="-109538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5" marR="0" lvl="1" indent="-109538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Merriweather Sans"/>
              <a:buChar char="-"/>
              <a:defRPr sz="105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13" marR="0" lvl="2" indent="-109538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sz="1200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98314" y="562921"/>
            <a:ext cx="7692046" cy="5128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chemeClr val="tx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126196" y="1633009"/>
            <a:ext cx="3664164" cy="3194809"/>
          </a:xfrm>
          <a:prstGeom prst="rect">
            <a:avLst/>
          </a:prstGeom>
        </p:spPr>
        <p:txBody>
          <a:bodyPr vert="horz"/>
          <a:lstStyle>
            <a:lvl1pPr marL="109538" marR="0" indent="-109538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Char char="•"/>
              <a:defRPr lang="en-US" sz="1400" b="0" i="0" u="none" strike="noStrike" cap="none" dirty="0" smtClean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5" marR="0" indent="-109538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Lucida Grande"/>
              <a:buChar char="-"/>
              <a:defRPr lang="en-US" sz="1200" b="0" i="0" u="none" strike="noStrike" cap="none" dirty="0" smtClean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13" indent="-109538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Char char="•"/>
              <a:defRPr lang="en-US" sz="1050" b="0" i="0" u="none" strike="noStrike" cap="none" baseline="0" dirty="0" smtClean="0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</a:lstStyle>
          <a:p>
            <a:pPr lvl="0"/>
            <a:r>
              <a:rPr lang="en-US" dirty="0" smtClean="0"/>
              <a:t>Click to add text 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1109498" y="1174866"/>
            <a:ext cx="2371725" cy="327025"/>
          </a:xfrm>
          <a:prstGeom prst="rect">
            <a:avLst/>
          </a:prstGeom>
        </p:spPr>
        <p:txBody>
          <a:bodyPr vert="horz"/>
          <a:lstStyle>
            <a:lvl1pPr>
              <a:defRPr sz="1600" b="0" i="0">
                <a:solidFill>
                  <a:schemeClr val="accent3"/>
                </a:solidFill>
                <a:latin typeface="HelveticaNeueLT Pro 45 Lt"/>
                <a:cs typeface="HelveticaNeueLT Pro 45 Lt"/>
              </a:defRPr>
            </a:lvl1pPr>
            <a:lvl2pPr>
              <a:defRPr b="0" i="0">
                <a:latin typeface="Helvetica Neue Light"/>
                <a:cs typeface="Helvetica Neue Light"/>
              </a:defRPr>
            </a:lvl2pPr>
            <a:lvl3pPr>
              <a:defRPr b="0" i="0">
                <a:latin typeface="Helvetica Neue Light"/>
                <a:cs typeface="Helvetica Neue Light"/>
              </a:defRPr>
            </a:lvl3pPr>
            <a:lvl4pPr>
              <a:defRPr b="0" i="0">
                <a:latin typeface="Helvetica Neue Light"/>
                <a:cs typeface="Helvetica Neue Light"/>
              </a:defRPr>
            </a:lvl4pPr>
            <a:lvl5pPr>
              <a:defRPr b="0" i="0"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5126915" y="1174866"/>
            <a:ext cx="2528887" cy="282575"/>
          </a:xfrm>
          <a:prstGeom prst="rect">
            <a:avLst/>
          </a:prstGeom>
        </p:spPr>
        <p:txBody>
          <a:bodyPr vert="horz"/>
          <a:lstStyle>
            <a:lvl1pPr>
              <a:defRPr lang="en-US" sz="1600" b="0" i="0" u="none" strike="noStrike" cap="none" dirty="0" smtClean="0">
                <a:solidFill>
                  <a:schemeClr val="accent3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10" name="Picture 9" descr="GL-black-logo-trademark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8" y="38480"/>
            <a:ext cx="1254022" cy="4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76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109263" y="1589213"/>
            <a:ext cx="2372081" cy="32386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09538" marR="0" lvl="0" indent="-109538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5" marR="0" lvl="1" indent="-109538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Merriweather Sans"/>
              <a:buChar char="-"/>
              <a:defRPr sz="105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13" marR="0" lvl="2" indent="-109538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sz="1200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98314" y="562921"/>
            <a:ext cx="7692046" cy="5128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chemeClr val="tx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612267" y="1633009"/>
            <a:ext cx="2529351" cy="3194809"/>
          </a:xfrm>
          <a:prstGeom prst="rect">
            <a:avLst/>
          </a:prstGeom>
        </p:spPr>
        <p:txBody>
          <a:bodyPr vert="horz"/>
          <a:lstStyle>
            <a:lvl1pPr marL="109538" marR="0" indent="-109538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Char char="•"/>
              <a:defRPr lang="en-US" sz="1200" b="0" i="0" u="none" strike="noStrike" cap="none" dirty="0" smtClean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5" marR="0" indent="-109538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Lucida Grande"/>
              <a:buChar char="-"/>
              <a:defRPr lang="en-US" sz="1200" b="0" i="0" u="none" strike="noStrike" cap="none" dirty="0" smtClean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13" indent="-109538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Char char="•"/>
              <a:defRPr lang="en-US" sz="1050" b="0" i="0" u="none" strike="noStrike" cap="none" baseline="0" dirty="0" smtClean="0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</a:lstStyle>
          <a:p>
            <a:pPr lvl="0"/>
            <a:r>
              <a:rPr lang="en-US" dirty="0" smtClean="0"/>
              <a:t>Click to add text 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6273636" y="1633039"/>
            <a:ext cx="2527300" cy="3194779"/>
          </a:xfrm>
          <a:prstGeom prst="rect">
            <a:avLst/>
          </a:prstGeom>
        </p:spPr>
        <p:txBody>
          <a:bodyPr vert="horz"/>
          <a:lstStyle>
            <a:lvl1pPr marL="109538" indent="-109538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Char char="•"/>
              <a:defRPr sz="1200" b="0" i="0">
                <a:latin typeface="HelveticaNeueLT Pro 45 Lt"/>
                <a:cs typeface="HelveticaNeueLT Pro 45 Lt"/>
              </a:defRPr>
            </a:lvl1pPr>
            <a:lvl2pPr marL="339725" indent="-109538">
              <a:spcBef>
                <a:spcPts val="200"/>
              </a:spcBef>
              <a:spcAft>
                <a:spcPts val="400"/>
              </a:spcAft>
              <a:buSzPct val="80000"/>
              <a:buFont typeface="Lucida Grande"/>
              <a:buChar char="-"/>
              <a:defRPr sz="1200" b="0" i="0">
                <a:latin typeface="HelveticaNeueLT Pro 45 Lt"/>
                <a:cs typeface="HelveticaNeueLT Pro 45 Lt"/>
              </a:defRPr>
            </a:lvl2pPr>
            <a:lvl3pPr marL="569913" indent="-109538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Char char="•"/>
              <a:defRPr sz="1050" b="0" i="0" baseline="0">
                <a:latin typeface="HelveticaNeueLT Pro 55 Roman"/>
                <a:cs typeface="HelveticaNeueLT Pro 55 Roman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1109498" y="1174866"/>
            <a:ext cx="2371725" cy="327025"/>
          </a:xfrm>
          <a:prstGeom prst="rect">
            <a:avLst/>
          </a:prstGeom>
        </p:spPr>
        <p:txBody>
          <a:bodyPr vert="horz"/>
          <a:lstStyle>
            <a:lvl1pPr>
              <a:defRPr sz="1600" b="0" i="0">
                <a:solidFill>
                  <a:schemeClr val="accent3"/>
                </a:solidFill>
                <a:latin typeface="HelveticaNeueLT Pro 45 Lt"/>
                <a:cs typeface="HelveticaNeueLT Pro 45 Lt"/>
              </a:defRPr>
            </a:lvl1pPr>
            <a:lvl2pPr>
              <a:defRPr b="0" i="0">
                <a:latin typeface="Helvetica Neue Light"/>
                <a:cs typeface="Helvetica Neue Light"/>
              </a:defRPr>
            </a:lvl2pPr>
            <a:lvl3pPr>
              <a:defRPr b="0" i="0">
                <a:latin typeface="Helvetica Neue Light"/>
                <a:cs typeface="Helvetica Neue Light"/>
              </a:defRPr>
            </a:lvl3pPr>
            <a:lvl4pPr>
              <a:defRPr b="0" i="0">
                <a:latin typeface="Helvetica Neue Light"/>
                <a:cs typeface="Helvetica Neue Light"/>
              </a:defRPr>
            </a:lvl4pPr>
            <a:lvl5pPr>
              <a:defRPr b="0" i="0"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3612986" y="1174866"/>
            <a:ext cx="2528887" cy="282575"/>
          </a:xfrm>
          <a:prstGeom prst="rect">
            <a:avLst/>
          </a:prstGeom>
        </p:spPr>
        <p:txBody>
          <a:bodyPr vert="horz"/>
          <a:lstStyle>
            <a:lvl1pPr>
              <a:defRPr lang="en-US" sz="1600" b="0" i="0" u="none" strike="noStrike" cap="none" dirty="0" smtClean="0">
                <a:solidFill>
                  <a:schemeClr val="accent3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 hasCustomPrompt="1"/>
          </p:nvPr>
        </p:nvSpPr>
        <p:spPr>
          <a:xfrm>
            <a:off x="6273636" y="1175030"/>
            <a:ext cx="2527300" cy="271462"/>
          </a:xfrm>
          <a:prstGeom prst="rect">
            <a:avLst/>
          </a:prstGeom>
        </p:spPr>
        <p:txBody>
          <a:bodyPr vert="horz"/>
          <a:lstStyle>
            <a:lvl1pPr>
              <a:defRPr lang="en-US" sz="1600" b="0" i="0" u="none" strike="noStrike" cap="none" dirty="0" smtClean="0">
                <a:solidFill>
                  <a:schemeClr val="accent3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1pPr>
          </a:lstStyle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Subtitle</a:t>
            </a:r>
          </a:p>
        </p:txBody>
      </p:sp>
      <p:pic>
        <p:nvPicPr>
          <p:cNvPr id="11" name="Picture 10" descr="GL-black-logo-trademark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8" y="38480"/>
            <a:ext cx="1254022" cy="4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69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109263" y="2640360"/>
            <a:ext cx="1769961" cy="1443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5" marR="0" lvl="1" indent="-109538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Merriweather Sans"/>
              <a:buChar char="-"/>
              <a:defRPr sz="105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13" marR="0" lvl="2" indent="-109538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sz="1200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98314" y="562921"/>
            <a:ext cx="7692046" cy="5128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chemeClr val="tx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159311" y="2684155"/>
            <a:ext cx="1741119" cy="1399987"/>
          </a:xfrm>
          <a:prstGeom prst="rect">
            <a:avLst/>
          </a:prstGeom>
        </p:spPr>
        <p:txBody>
          <a:bodyPr vert="horz"/>
          <a:lstStyle>
            <a:lvl1pPr marL="0" marR="0" indent="0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None/>
              <a:defRPr lang="en-US" sz="1200" b="0" i="0" u="none" strike="noStrike" cap="none" dirty="0" smtClean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5" marR="0" indent="-109538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Lucida Grande"/>
              <a:buChar char="-"/>
              <a:defRPr lang="en-US" sz="1200" b="0" i="0" u="none" strike="noStrike" cap="none" dirty="0" smtClean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13" indent="-109538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Char char="•"/>
              <a:defRPr lang="en-US" sz="1050" b="0" i="0" u="none" strike="noStrike" cap="none" baseline="0" dirty="0" smtClean="0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</a:lstStyle>
          <a:p>
            <a:pPr lvl="0"/>
            <a:r>
              <a:rPr lang="en-US" dirty="0" smtClean="0"/>
              <a:t>Click to add text 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5183587" y="2684185"/>
            <a:ext cx="1740022" cy="1399957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None/>
              <a:defRPr sz="1200" b="0" i="0">
                <a:latin typeface="HelveticaNeueLT Pro 45 Lt"/>
                <a:cs typeface="HelveticaNeueLT Pro 45 Lt"/>
              </a:defRPr>
            </a:lvl1pPr>
            <a:lvl2pPr marL="339725" indent="-109538">
              <a:spcBef>
                <a:spcPts val="200"/>
              </a:spcBef>
              <a:spcAft>
                <a:spcPts val="400"/>
              </a:spcAft>
              <a:buSzPct val="80000"/>
              <a:buFont typeface="Lucida Grande"/>
              <a:buChar char="-"/>
              <a:defRPr sz="1200" b="0" i="0">
                <a:latin typeface="HelveticaNeueLT Pro 45 Lt"/>
                <a:cs typeface="HelveticaNeueLT Pro 45 Lt"/>
              </a:defRPr>
            </a:lvl2pPr>
            <a:lvl3pPr marL="569913" indent="-109538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Char char="•"/>
              <a:defRPr sz="1050" b="0" i="0" baseline="0">
                <a:latin typeface="HelveticaNeueLT Pro 55 Roman"/>
                <a:cs typeface="HelveticaNeueLT Pro 55 Roman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1109499" y="2226012"/>
            <a:ext cx="1769726" cy="327025"/>
          </a:xfrm>
          <a:prstGeom prst="rect">
            <a:avLst/>
          </a:prstGeom>
        </p:spPr>
        <p:txBody>
          <a:bodyPr vert="horz"/>
          <a:lstStyle>
            <a:lvl1pPr>
              <a:defRPr sz="1600" b="0" i="0">
                <a:solidFill>
                  <a:schemeClr val="tx1"/>
                </a:solidFill>
                <a:latin typeface="HelveticaNeueLT Pro 45 Lt"/>
                <a:cs typeface="HelveticaNeueLT Pro 45 Lt"/>
              </a:defRPr>
            </a:lvl1pPr>
            <a:lvl2pPr>
              <a:defRPr b="0" i="0">
                <a:latin typeface="Helvetica Neue Light"/>
                <a:cs typeface="Helvetica Neue Light"/>
              </a:defRPr>
            </a:lvl2pPr>
            <a:lvl3pPr>
              <a:defRPr b="0" i="0">
                <a:latin typeface="Helvetica Neue Light"/>
                <a:cs typeface="Helvetica Neue Light"/>
              </a:defRPr>
            </a:lvl3pPr>
            <a:lvl4pPr>
              <a:defRPr b="0" i="0">
                <a:latin typeface="Helvetica Neue Light"/>
                <a:cs typeface="Helvetica Neue Light"/>
              </a:defRPr>
            </a:lvl4pPr>
            <a:lvl5pPr>
              <a:defRPr b="0" i="0"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3160031" y="2226012"/>
            <a:ext cx="1740400" cy="282575"/>
          </a:xfrm>
          <a:prstGeom prst="rect">
            <a:avLst/>
          </a:prstGeom>
        </p:spPr>
        <p:txBody>
          <a:bodyPr vert="horz"/>
          <a:lstStyle>
            <a:lvl1pPr>
              <a:defRPr lang="en-US" sz="1600" b="0" i="0" u="none" strike="noStrike" cap="none" dirty="0" smtClean="0">
                <a:solidFill>
                  <a:schemeClr val="tx1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 hasCustomPrompt="1"/>
          </p:nvPr>
        </p:nvSpPr>
        <p:spPr>
          <a:xfrm>
            <a:off x="5183586" y="2226176"/>
            <a:ext cx="1740023" cy="271462"/>
          </a:xfrm>
          <a:prstGeom prst="rect">
            <a:avLst/>
          </a:prstGeom>
        </p:spPr>
        <p:txBody>
          <a:bodyPr vert="horz"/>
          <a:lstStyle>
            <a:lvl1pPr>
              <a:defRPr lang="en-US" sz="1600" b="0" i="0" u="none" strike="noStrike" cap="none" dirty="0" smtClean="0">
                <a:solidFill>
                  <a:schemeClr val="tx1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1pPr>
          </a:lstStyle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Subtitle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128549" y="2225675"/>
            <a:ext cx="1893888" cy="271463"/>
          </a:xfrm>
          <a:prstGeom prst="rect">
            <a:avLst/>
          </a:prstGeom>
        </p:spPr>
        <p:txBody>
          <a:bodyPr vert="horz"/>
          <a:lstStyle>
            <a:lvl1pPr>
              <a:defRPr lang="en-US" sz="1600" b="0" i="0" u="none" strike="noStrike" cap="none" dirty="0" smtClean="0">
                <a:solidFill>
                  <a:schemeClr val="tx1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1pPr>
          </a:lstStyle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Subtitle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7128549" y="2684463"/>
            <a:ext cx="1893888" cy="1400175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None/>
              <a:defRPr sz="1200" b="0" i="0">
                <a:latin typeface="HelveticaNeueLT Pro 45 Lt"/>
                <a:cs typeface="HelveticaNeueLT Pro 45 Lt"/>
              </a:defRPr>
            </a:lvl1pPr>
            <a:lvl2pPr marL="344488" indent="-117475">
              <a:spcBef>
                <a:spcPts val="200"/>
              </a:spcBef>
              <a:spcAft>
                <a:spcPts val="400"/>
              </a:spcAft>
              <a:buFont typeface="Lucida Grande"/>
              <a:buChar char="-"/>
              <a:defRPr sz="1200" b="0" i="0">
                <a:latin typeface="HelveticaNeueLT Pro 45 Lt"/>
                <a:cs typeface="HelveticaNeueLT Pro 45 Lt"/>
              </a:defRPr>
            </a:lvl2pPr>
            <a:lvl3pPr marL="571500" indent="-114300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Char char="•"/>
              <a:defRPr sz="1050" b="0" i="0">
                <a:latin typeface="HelveticaNeueLT Pro 55 Roman"/>
                <a:cs typeface="HelveticaNeueLT Pro 55 Roman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pic>
        <p:nvPicPr>
          <p:cNvPr id="14" name="Picture 13" descr="GL-black-logo-trademark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8" y="38480"/>
            <a:ext cx="1254022" cy="4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44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ly + logo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chemeClr val="tx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4" name="Picture 3" descr="GL-black-logo-trademark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8" y="38480"/>
            <a:ext cx="1254022" cy="4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03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08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Logo">
    <p:bg>
      <p:bgRef idx="1001">
        <a:schemeClr val="bg1"/>
      </p:bgRef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 descr="06.jpg"/>
          <p:cNvPicPr preferRelativeResize="0"/>
          <p:nvPr/>
        </p:nvPicPr>
        <p:blipFill rotWithShape="1">
          <a:blip r:embed="rId2">
            <a:alphaModFix amt="27000"/>
          </a:blip>
          <a:srcRect/>
          <a:stretch/>
        </p:blipFill>
        <p:spPr>
          <a:xfrm>
            <a:off x="-20967" y="1"/>
            <a:ext cx="917143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u="none" strike="noStrike" cap="none" dirty="0">
                <a:solidFill>
                  <a:srgbClr val="FFFFFF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0364" y="979632"/>
            <a:ext cx="3210558" cy="575938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083826" y="1626745"/>
            <a:ext cx="7225417" cy="661987"/>
          </a:xfrm>
          <a:prstGeom prst="rect">
            <a:avLst/>
          </a:prstGeom>
        </p:spPr>
        <p:txBody>
          <a:bodyPr vert="horz"/>
          <a:lstStyle>
            <a:lvl1pPr>
              <a:defRPr sz="3000" b="0" i="0">
                <a:solidFill>
                  <a:srgbClr val="FFFFFF"/>
                </a:solidFill>
                <a:latin typeface="HelveticaNeueLT Pro 35 Th"/>
                <a:cs typeface="HelveticaNeueLT Pro 35 Th"/>
              </a:defRPr>
            </a:lvl1pPr>
            <a:lvl2pPr>
              <a:defRPr sz="3000" b="0" i="0">
                <a:solidFill>
                  <a:schemeClr val="bg1"/>
                </a:solidFill>
                <a:latin typeface="Helvetica Neue Thin"/>
                <a:cs typeface="Helvetica Neue Thin"/>
              </a:defRPr>
            </a:lvl2pPr>
            <a:lvl3pPr>
              <a:defRPr sz="3000" b="0" i="0">
                <a:solidFill>
                  <a:schemeClr val="bg1"/>
                </a:solidFill>
                <a:latin typeface="Helvetica Neue Thin"/>
                <a:cs typeface="Helvetica Neue Thin"/>
              </a:defRPr>
            </a:lvl3pPr>
            <a:lvl4pPr>
              <a:defRPr sz="3000" b="0" i="0">
                <a:solidFill>
                  <a:schemeClr val="bg1"/>
                </a:solidFill>
                <a:latin typeface="Helvetica Neue Thin"/>
                <a:cs typeface="Helvetica Neue Thin"/>
              </a:defRPr>
            </a:lvl4pPr>
            <a:lvl5pPr>
              <a:defRPr sz="3000" b="0" i="0">
                <a:solidFill>
                  <a:schemeClr val="bg1"/>
                </a:solidFill>
                <a:latin typeface="Helvetica Neue Thin"/>
                <a:cs typeface="Helvetica Neue Thi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	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1105723" y="2846503"/>
            <a:ext cx="7203520" cy="1095299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200"/>
              </a:spcBef>
              <a:spcAft>
                <a:spcPts val="400"/>
              </a:spcAft>
              <a:defRPr sz="2000" b="0" i="0">
                <a:solidFill>
                  <a:srgbClr val="FFFFFF"/>
                </a:solidFill>
                <a:latin typeface="HelveticaNeueLT Pro 35 Th"/>
                <a:cs typeface="HelveticaNeueLT Pro 35 Th"/>
              </a:defRPr>
            </a:lvl1pPr>
            <a:lvl2pPr>
              <a:spcBef>
                <a:spcPts val="200"/>
              </a:spcBef>
              <a:spcAft>
                <a:spcPts val="400"/>
              </a:spcAft>
              <a:defRPr sz="2000" b="0" i="0">
                <a:solidFill>
                  <a:srgbClr val="FFFFFF"/>
                </a:solidFill>
                <a:latin typeface="Helvetica Neue Thin"/>
                <a:cs typeface="Helvetica Neue Thin"/>
              </a:defRPr>
            </a:lvl2pPr>
            <a:lvl3pPr>
              <a:spcBef>
                <a:spcPts val="200"/>
              </a:spcBef>
              <a:spcAft>
                <a:spcPts val="400"/>
              </a:spcAft>
              <a:defRPr sz="2000" b="0" i="0">
                <a:solidFill>
                  <a:srgbClr val="FFFFFF"/>
                </a:solidFill>
                <a:latin typeface="Helvetica Neue Thin"/>
                <a:cs typeface="Helvetica Neue Thin"/>
              </a:defRPr>
            </a:lvl3pPr>
            <a:lvl4pPr>
              <a:spcBef>
                <a:spcPts val="200"/>
              </a:spcBef>
              <a:spcAft>
                <a:spcPts val="400"/>
              </a:spcAft>
              <a:defRPr sz="2000" b="0" i="0">
                <a:solidFill>
                  <a:srgbClr val="FFFFFF"/>
                </a:solidFill>
                <a:latin typeface="Helvetica Neue Thin"/>
                <a:cs typeface="Helvetica Neue Thin"/>
              </a:defRPr>
            </a:lvl4pPr>
            <a:lvl5pPr>
              <a:spcBef>
                <a:spcPts val="200"/>
              </a:spcBef>
              <a:spcAft>
                <a:spcPts val="400"/>
              </a:spcAft>
              <a:defRPr sz="2000" b="0" i="0">
                <a:solidFill>
                  <a:srgbClr val="FFFFFF"/>
                </a:solidFill>
                <a:latin typeface="Helvetica Neue Thin"/>
                <a:cs typeface="Helvetica Neue Thin"/>
              </a:defRPr>
            </a:lvl5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3635512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bg>
      <p:bgRef idx="1001">
        <a:schemeClr val="bg1"/>
      </p:bgRef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 descr="brainstorning.jpg"/>
          <p:cNvPicPr preferRelativeResize="0"/>
          <p:nvPr/>
        </p:nvPicPr>
        <p:blipFill rotWithShape="1">
          <a:blip r:embed="rId2">
            <a:alphaModFix amt="26000"/>
          </a:blip>
          <a:srcRect/>
          <a:stretch/>
        </p:blipFill>
        <p:spPr>
          <a:xfrm>
            <a:off x="-10180" y="0"/>
            <a:ext cx="9171433" cy="515892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 txBox="1">
            <a:spLocks noGrp="1"/>
          </p:cNvSpPr>
          <p:nvPr>
            <p:ph type="body" idx="1" hasCustomPrompt="1"/>
          </p:nvPr>
        </p:nvSpPr>
        <p:spPr>
          <a:xfrm>
            <a:off x="1935535" y="1555344"/>
            <a:ext cx="5272931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4800" b="0" i="0" u="none" strike="noStrike" cap="none" baseline="0">
                <a:solidFill>
                  <a:schemeClr val="lt1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rgbClr val="FFFFFF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6087" y="161608"/>
            <a:ext cx="984587" cy="17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72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bg>
      <p:bgRef idx="1001">
        <a:schemeClr val="bg1"/>
      </p:bgRef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DSC_0314.jpg"/>
          <p:cNvPicPr preferRelativeResize="0"/>
          <p:nvPr/>
        </p:nvPicPr>
        <p:blipFill rotWithShape="1">
          <a:blip r:embed="rId2">
            <a:grayscl/>
            <a:alphaModFix amt="32000"/>
          </a:blip>
          <a:srcRect/>
          <a:stretch/>
        </p:blipFill>
        <p:spPr>
          <a:xfrm>
            <a:off x="0" y="1"/>
            <a:ext cx="9171431" cy="51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/>
          <p:nvPr/>
        </p:nvSpPr>
        <p:spPr>
          <a:xfrm>
            <a:off x="1" y="0"/>
            <a:ext cx="9171433" cy="5143499"/>
          </a:xfrm>
          <a:prstGeom prst="rect">
            <a:avLst/>
          </a:prstGeom>
          <a:solidFill>
            <a:srgbClr val="2A8280">
              <a:alpha val="6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 txBox="1">
            <a:spLocks noGrp="1"/>
          </p:cNvSpPr>
          <p:nvPr>
            <p:ph type="body" idx="1" hasCustomPrompt="1"/>
          </p:nvPr>
        </p:nvSpPr>
        <p:spPr>
          <a:xfrm>
            <a:off x="1056640" y="1625688"/>
            <a:ext cx="7455020" cy="1023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600" b="0" i="0" u="none" strike="noStrike" cap="none" baseline="0">
                <a:solidFill>
                  <a:schemeClr val="lt1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</p:txBody>
      </p:sp>
      <p:sp>
        <p:nvSpPr>
          <p:cNvPr id="20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rgbClr val="FFFFFF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6087" y="161608"/>
            <a:ext cx="984587" cy="17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13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bg>
      <p:bgRef idx="1001">
        <a:schemeClr val="bg1"/>
      </p:bgRef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71434" cy="5143500"/>
          </a:xfrm>
          <a:prstGeom prst="rect">
            <a:avLst/>
          </a:prstGeom>
        </p:spPr>
      </p:pic>
      <p:sp>
        <p:nvSpPr>
          <p:cNvPr id="16" name="Shape 17"/>
          <p:cNvSpPr/>
          <p:nvPr userDrawn="1"/>
        </p:nvSpPr>
        <p:spPr>
          <a:xfrm>
            <a:off x="1" y="0"/>
            <a:ext cx="9171433" cy="5161787"/>
          </a:xfrm>
          <a:prstGeom prst="rect">
            <a:avLst/>
          </a:prstGeom>
          <a:solidFill>
            <a:srgbClr val="2A8280">
              <a:alpha val="6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 txBox="1">
            <a:spLocks noGrp="1"/>
          </p:cNvSpPr>
          <p:nvPr>
            <p:ph type="body" idx="1" hasCustomPrompt="1"/>
          </p:nvPr>
        </p:nvSpPr>
        <p:spPr>
          <a:xfrm>
            <a:off x="1057558" y="1630043"/>
            <a:ext cx="7170729" cy="1023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600" b="0" i="0" u="none" strike="noStrike" cap="none" baseline="0">
                <a:solidFill>
                  <a:schemeClr val="lt1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10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rgbClr val="FFFFFF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6087" y="161608"/>
            <a:ext cx="984587" cy="17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10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columns modern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5" y="0"/>
            <a:ext cx="9135435" cy="5143500"/>
          </a:xfrm>
          <a:prstGeom prst="rect">
            <a:avLst/>
          </a:prstGeom>
        </p:spPr>
      </p:pic>
      <p:sp>
        <p:nvSpPr>
          <p:cNvPr id="28" name="Rectangle 27"/>
          <p:cNvSpPr/>
          <p:nvPr userDrawn="1"/>
        </p:nvSpPr>
        <p:spPr>
          <a:xfrm>
            <a:off x="0" y="0"/>
            <a:ext cx="9144000" cy="5166360"/>
          </a:xfrm>
          <a:prstGeom prst="rect">
            <a:avLst/>
          </a:prstGeom>
          <a:solidFill>
            <a:srgbClr val="000000">
              <a:alpha val="74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043573" y="1687767"/>
            <a:ext cx="7506181" cy="1947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dk1"/>
              </a:buClr>
              <a:buSzPct val="70000"/>
              <a:buFont typeface="Arial"/>
              <a:buNone/>
              <a:defRPr sz="24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514350" marR="0" lvl="1" indent="-174625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Arial"/>
              <a:buChar char="•"/>
              <a:defRPr sz="18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2pPr>
            <a:lvl3pPr marL="854075" marR="0" lvl="2" indent="-165100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Lucida Grande"/>
              <a:buChar char="-"/>
              <a:tabLst/>
              <a:defRPr sz="1400" b="0" i="0" u="none" strike="noStrike" cap="none" baseline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2"/>
            <a:r>
              <a:rPr lang="en-US" dirty="0" smtClean="0"/>
              <a:t>Third level content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54522" y="694323"/>
            <a:ext cx="7506181" cy="56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chemeClr val="tx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sp>
        <p:nvSpPr>
          <p:cNvPr id="30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rgbClr val="FFFFFF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6087" y="161608"/>
            <a:ext cx="984587" cy="17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07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ro-what-we-do-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9238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5166360"/>
          </a:xfrm>
          <a:prstGeom prst="rect">
            <a:avLst/>
          </a:prstGeom>
          <a:solidFill>
            <a:srgbClr val="000000">
              <a:alpha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043573" y="1687767"/>
            <a:ext cx="7506181" cy="1947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dk1"/>
              </a:buClr>
              <a:buSzPct val="70000"/>
              <a:buFont typeface="Arial"/>
              <a:buNone/>
              <a:defRPr sz="24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514350" marR="0" lvl="1" indent="-174625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Arial"/>
              <a:buChar char="•"/>
              <a:defRPr sz="18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2pPr>
            <a:lvl3pPr marL="854075" marR="0" lvl="2" indent="-165100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Lucida Grande"/>
              <a:buChar char="-"/>
              <a:tabLst/>
              <a:defRPr sz="1400" b="0" i="0" u="none" strike="noStrike" cap="none" baseline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2"/>
            <a:r>
              <a:rPr lang="en-US" dirty="0" smtClean="0"/>
              <a:t>Third level content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54522" y="694323"/>
            <a:ext cx="7506181" cy="56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6087" y="161608"/>
            <a:ext cx="984587" cy="176628"/>
          </a:xfrm>
          <a:prstGeom prst="rect">
            <a:avLst/>
          </a:prstGeom>
        </p:spPr>
      </p:pic>
      <p:sp>
        <p:nvSpPr>
          <p:cNvPr id="6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chemeClr val="tx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sp>
        <p:nvSpPr>
          <p:cNvPr id="7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rgbClr val="FFFFFF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03640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3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3.jpg"/>
          <p:cNvPicPr>
            <a:picLocks noChangeAspect="1"/>
          </p:cNvPicPr>
          <p:nvPr userDrawn="1"/>
        </p:nvPicPr>
        <p:blipFill rotWithShape="1">
          <a:blip r:embed="rId2" cstate="screen">
            <a:alphaModFix amt="8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7"/>
            <a:ext cx="9144001" cy="514349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-11332"/>
            <a:ext cx="9144000" cy="5166360"/>
          </a:xfrm>
          <a:prstGeom prst="rect">
            <a:avLst/>
          </a:prstGeom>
          <a:solidFill>
            <a:srgbClr val="000000">
              <a:alpha val="78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043573" y="1687767"/>
            <a:ext cx="7506181" cy="1947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dk1"/>
              </a:buClr>
              <a:buSzPct val="70000"/>
              <a:buFont typeface="Arial"/>
              <a:buNone/>
              <a:defRPr sz="24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514350" marR="0" lvl="1" indent="-174625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Arial"/>
              <a:buChar char="•"/>
              <a:defRPr sz="18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2pPr>
            <a:lvl3pPr marL="854075" marR="0" lvl="2" indent="-165100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Lucida Grande"/>
              <a:buChar char="-"/>
              <a:tabLst/>
              <a:defRPr sz="1400" b="0" i="0" u="none" strike="noStrike" cap="none" baseline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2"/>
            <a:r>
              <a:rPr lang="en-US" dirty="0" smtClean="0"/>
              <a:t>Third level content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54522" y="694323"/>
            <a:ext cx="7506181" cy="56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6087" y="161608"/>
            <a:ext cx="984587" cy="176628"/>
          </a:xfrm>
          <a:prstGeom prst="rect">
            <a:avLst/>
          </a:prstGeom>
        </p:spPr>
      </p:pic>
      <p:sp>
        <p:nvSpPr>
          <p:cNvPr id="6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rgbClr val="FFFFFF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228720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4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vid_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25"/>
          <a:stretch/>
        </p:blipFill>
        <p:spPr>
          <a:xfrm>
            <a:off x="8565" y="0"/>
            <a:ext cx="9135435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-11339"/>
            <a:ext cx="9162288" cy="5166360"/>
          </a:xfrm>
          <a:prstGeom prst="rect">
            <a:avLst/>
          </a:prstGeom>
          <a:solidFill>
            <a:srgbClr val="000000">
              <a:alpha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043573" y="1687767"/>
            <a:ext cx="7506181" cy="1947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dk1"/>
              </a:buClr>
              <a:buSzPct val="70000"/>
              <a:buFont typeface="Arial"/>
              <a:buNone/>
              <a:defRPr sz="24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514350" marR="0" lvl="1" indent="-174625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Arial"/>
              <a:buChar char="•"/>
              <a:defRPr sz="18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2pPr>
            <a:lvl3pPr marL="854075" marR="0" lvl="2" indent="-165100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Lucida Grande"/>
              <a:buChar char="-"/>
              <a:tabLst/>
              <a:defRPr sz="1400" b="0" i="0" u="none" strike="noStrike" cap="none" baseline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2"/>
            <a:r>
              <a:rPr lang="en-US" dirty="0" smtClean="0"/>
              <a:t>Third level content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54522" y="694323"/>
            <a:ext cx="7506181" cy="56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6087" y="161608"/>
            <a:ext cx="984587" cy="176628"/>
          </a:xfrm>
          <a:prstGeom prst="rect">
            <a:avLst/>
          </a:prstGeom>
        </p:spPr>
      </p:pic>
      <p:sp>
        <p:nvSpPr>
          <p:cNvPr id="6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rgbClr val="FFFFFF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1071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5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61.png" descr="citylights (1)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ln w="3175">
            <a:miter lim="400000"/>
          </a:ln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9162288" cy="5161576"/>
          </a:xfrm>
          <a:prstGeom prst="rect">
            <a:avLst/>
          </a:prstGeom>
          <a:solidFill>
            <a:srgbClr val="000000">
              <a:alpha val="74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043573" y="1687767"/>
            <a:ext cx="7506181" cy="1947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dk1"/>
              </a:buClr>
              <a:buSzPct val="70000"/>
              <a:buFont typeface="Arial"/>
              <a:buNone/>
              <a:defRPr sz="24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514350" marR="0" lvl="1" indent="-174625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Arial"/>
              <a:buChar char="•"/>
              <a:defRPr sz="18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2pPr>
            <a:lvl3pPr marL="854075" marR="0" lvl="2" indent="-165100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Lucida Grande"/>
              <a:buChar char="-"/>
              <a:tabLst/>
              <a:defRPr sz="1400" b="0" i="0" u="none" strike="noStrike" cap="none" baseline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2"/>
            <a:r>
              <a:rPr lang="en-US" dirty="0" smtClean="0"/>
              <a:t>Third level content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54522" y="694323"/>
            <a:ext cx="7506181" cy="56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6087" y="161608"/>
            <a:ext cx="984587" cy="176628"/>
          </a:xfrm>
          <a:prstGeom prst="rect">
            <a:avLst/>
          </a:prstGeom>
        </p:spPr>
      </p:pic>
      <p:sp>
        <p:nvSpPr>
          <p:cNvPr id="6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rgbClr val="FFFFFF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128041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4p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098313" y="1184092"/>
            <a:ext cx="7506181" cy="3419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4625" marR="0" lvl="0" indent="-174625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460375" marR="0" lvl="1" indent="-176213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Merriweather Sans"/>
              <a:buChar char="-"/>
              <a:defRPr sz="1600" b="0" i="0" u="none" strike="noStrike" cap="none" baseline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623888" marR="0" lvl="2" indent="-163513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2"/>
            <a:r>
              <a:rPr lang="en-US" dirty="0" smtClean="0"/>
              <a:t>Third level content</a:t>
            </a:r>
          </a:p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chemeClr val="tx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7" name="Picture 6" descr="GL-black-logo-trademark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8" y="38480"/>
            <a:ext cx="1254022" cy="4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18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hoto +sub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4885855" y="1567324"/>
            <a:ext cx="3904505" cy="28562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09538" marR="0" lvl="0" indent="-109538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dk1"/>
              </a:buClr>
              <a:buSzPct val="7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5" marR="0" lvl="1" indent="-109538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Merriweather Sans"/>
              <a:buChar char="-"/>
              <a:defRPr sz="120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13" marR="0" lvl="2" indent="-109538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sz="1200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98314" y="562921"/>
            <a:ext cx="7692046" cy="5128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2400" b="0" i="0" u="none" strike="noStrike" cap="none" baseline="0">
                <a:solidFill>
                  <a:srgbClr val="F69264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chemeClr val="tx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6123" y="1183178"/>
            <a:ext cx="3904237" cy="360695"/>
          </a:xfrm>
          <a:prstGeom prst="rect">
            <a:avLst/>
          </a:prstGeom>
        </p:spPr>
        <p:txBody>
          <a:bodyPr vert="horz"/>
          <a:lstStyle>
            <a:lvl1pPr algn="l">
              <a:defRPr sz="1600" b="0" i="0">
                <a:solidFill>
                  <a:schemeClr val="accent3"/>
                </a:solidFill>
                <a:latin typeface="HelveticaNeueLT Pro 45 Lt"/>
                <a:cs typeface="HelveticaNeueLT Pro 45 Lt"/>
              </a:defRPr>
            </a:lvl1pPr>
            <a:lvl2pPr>
              <a:defRPr b="0" i="0">
                <a:solidFill>
                  <a:schemeClr val="accent3"/>
                </a:solidFill>
                <a:latin typeface="Helvetica Neue Light"/>
                <a:cs typeface="Helvetica Neue Light"/>
              </a:defRPr>
            </a:lvl2pPr>
            <a:lvl3pPr>
              <a:defRPr b="0" i="0">
                <a:solidFill>
                  <a:schemeClr val="accent3"/>
                </a:solidFill>
                <a:latin typeface="Helvetica Neue Light"/>
                <a:cs typeface="Helvetica Neue Light"/>
              </a:defRPr>
            </a:lvl3pPr>
            <a:lvl4pPr>
              <a:defRPr b="0" i="0">
                <a:solidFill>
                  <a:schemeClr val="accent3"/>
                </a:solidFill>
                <a:latin typeface="Helvetica Neue Light"/>
                <a:cs typeface="Helvetica Neue Light"/>
              </a:defRPr>
            </a:lvl4pPr>
            <a:lvl5pPr>
              <a:defRPr b="0" i="0">
                <a:solidFill>
                  <a:schemeClr val="accent3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 descr="GL-black-logo-trademark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8" y="38480"/>
            <a:ext cx="1254022" cy="4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21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000000"/>
                </a:solidFill>
                <a:latin typeface="HelveticaNeueLT Pro 35 Th"/>
                <a:ea typeface="Helvetica Neue"/>
                <a:cs typeface="HelveticaNeueLT Pro 35 Th"/>
                <a:sym typeface="Helvetica Neue"/>
              </a:rPr>
              <a:t>‹#›</a:t>
            </a:fld>
            <a:endParaRPr lang="en-US" sz="800" b="0" i="0" u="none" strike="noStrike" cap="none" dirty="0">
              <a:solidFill>
                <a:srgbClr val="000000"/>
              </a:solidFill>
              <a:latin typeface="HelveticaNeueLT Pro 35 Th"/>
              <a:ea typeface="Helvetica Neue"/>
              <a:cs typeface="HelveticaNeueLT Pro 35 Th"/>
              <a:sym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5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47" r:id="rId8"/>
    <p:sldLayoutId id="2147483754" r:id="rId9"/>
    <p:sldLayoutId id="2147483755" r:id="rId10"/>
    <p:sldLayoutId id="2147483757" r:id="rId11"/>
    <p:sldLayoutId id="2147483756" r:id="rId12"/>
    <p:sldLayoutId id="2147483758" r:id="rId13"/>
    <p:sldLayoutId id="2147483746" r:id="rId14"/>
    <p:sldLayoutId id="2147483742" r:id="rId15"/>
    <p:sldLayoutId id="2147483764" r:id="rId16"/>
    <p:sldLayoutId id="2147483765" r:id="rId17"/>
    <p:sldLayoutId id="21474837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netflix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czyn/spring-cloud-netflix-demo" TargetMode="External"/><Relationship Id="rId2" Type="http://schemas.openxmlformats.org/officeDocument/2006/relationships/hyperlink" Target="mailto:juergen.friese@globallogic.com" TargetMode="Externa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gif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083826" y="1626745"/>
            <a:ext cx="7225417" cy="992630"/>
          </a:xfrm>
        </p:spPr>
        <p:txBody>
          <a:bodyPr/>
          <a:lstStyle/>
          <a:p>
            <a:r>
              <a:rPr lang="pl-PL" b="1" dirty="0"/>
              <a:t>Cloud Native Applications </a:t>
            </a:r>
            <a:endParaRPr lang="pl-PL" b="1" dirty="0" smtClean="0"/>
          </a:p>
          <a:p>
            <a:r>
              <a:rPr lang="pl-PL" b="1" dirty="0"/>
              <a:t>	</a:t>
            </a:r>
            <a:r>
              <a:rPr lang="pl-PL" b="1" dirty="0" smtClean="0"/>
              <a:t>using Spring </a:t>
            </a:r>
            <a:r>
              <a:rPr lang="pl-PL" b="1" dirty="0"/>
              <a:t>Cloud </a:t>
            </a:r>
            <a:r>
              <a:rPr lang="pl-PL" b="1" dirty="0" smtClean="0"/>
              <a:t>Netflix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l-PL" dirty="0" smtClean="0"/>
              <a:t>Jacek Bukowski</a:t>
            </a:r>
            <a:endParaRPr lang="en-US" dirty="0" smtClean="0"/>
          </a:p>
          <a:p>
            <a:r>
              <a:rPr lang="pl-PL" dirty="0" smtClean="0"/>
              <a:t>Consultant Engineering</a:t>
            </a:r>
            <a:endParaRPr lang="en-US" dirty="0" smtClean="0"/>
          </a:p>
          <a:p>
            <a:r>
              <a:rPr lang="pl-PL" dirty="0" smtClean="0"/>
              <a:t>JUG Zielona Góra 30.11.2016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56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Netflix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4762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Moved away of monolithic architecture before microservices where </a:t>
            </a:r>
            <a:r>
              <a:rPr lang="pl-PL" dirty="0" smtClean="0"/>
              <a:t>named (started in 2009, ended early 2016)</a:t>
            </a:r>
            <a:endParaRPr lang="pl-PL" dirty="0"/>
          </a:p>
          <a:p>
            <a:r>
              <a:rPr lang="pl-PL" dirty="0"/>
              <a:t>30% of the Internet traffic</a:t>
            </a:r>
          </a:p>
          <a:p>
            <a:r>
              <a:rPr lang="pl-PL" dirty="0"/>
              <a:t>500+ microservices</a:t>
            </a:r>
          </a:p>
          <a:p>
            <a:r>
              <a:rPr lang="pl-PL" dirty="0"/>
              <a:t>2+</a:t>
            </a:r>
            <a:r>
              <a:rPr lang="en-US" dirty="0"/>
              <a:t> billion API </a:t>
            </a:r>
            <a:r>
              <a:rPr lang="pl-PL" dirty="0" smtClean="0"/>
              <a:t>gateway</a:t>
            </a:r>
            <a:r>
              <a:rPr lang="en-US" dirty="0" smtClean="0"/>
              <a:t> </a:t>
            </a:r>
            <a:r>
              <a:rPr lang="en-US" dirty="0"/>
              <a:t>requests </a:t>
            </a:r>
            <a:r>
              <a:rPr lang="pl-PL" dirty="0"/>
              <a:t>d</a:t>
            </a:r>
            <a:r>
              <a:rPr lang="en-US" dirty="0"/>
              <a:t>a</a:t>
            </a:r>
            <a:r>
              <a:rPr lang="pl-PL" dirty="0"/>
              <a:t>il</a:t>
            </a:r>
            <a:r>
              <a:rPr lang="en-US" dirty="0"/>
              <a:t>y</a:t>
            </a:r>
            <a:endParaRPr lang="pl-PL" dirty="0"/>
          </a:p>
          <a:p>
            <a:r>
              <a:rPr lang="pl-PL" dirty="0"/>
              <a:t>Each API call requires avarage six calls to backend services</a:t>
            </a:r>
          </a:p>
          <a:p>
            <a:r>
              <a:rPr lang="pl-PL" dirty="0"/>
              <a:t>Over 800 different client devices</a:t>
            </a:r>
          </a:p>
          <a:p>
            <a:r>
              <a:rPr lang="pl-PL" dirty="0"/>
              <a:t>Open sourced much of their tools and services</a:t>
            </a:r>
          </a:p>
          <a:p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l-PL" dirty="0" smtClean="0"/>
              <a:t>Netflix – some facts</a:t>
            </a:r>
            <a:endParaRPr lang="pl-P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01" y="1352316"/>
            <a:ext cx="4663884" cy="262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1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Netflix provides the Open Source Software Center: </a:t>
            </a:r>
            <a:r>
              <a:rPr lang="pl-PL" dirty="0">
                <a:hlinkClick r:id="rId3"/>
              </a:rPr>
              <a:t>http://netflix.github.io/</a:t>
            </a:r>
            <a:endParaRPr lang="pl-PL" dirty="0"/>
          </a:p>
          <a:p>
            <a:pPr lvl="1"/>
            <a:r>
              <a:rPr lang="pl-PL" dirty="0"/>
              <a:t>Big Data</a:t>
            </a:r>
          </a:p>
          <a:p>
            <a:pPr lvl="1"/>
            <a:r>
              <a:rPr lang="pl-PL" dirty="0"/>
              <a:t>Build and Delivery Tools</a:t>
            </a:r>
          </a:p>
          <a:p>
            <a:pPr lvl="1"/>
            <a:r>
              <a:rPr lang="pl-PL" dirty="0"/>
              <a:t>Common Runtime Services &amp; Libraries</a:t>
            </a:r>
          </a:p>
          <a:p>
            <a:pPr lvl="1"/>
            <a:r>
              <a:rPr lang="pl-PL" dirty="0"/>
              <a:t>Content Encoding</a:t>
            </a:r>
          </a:p>
          <a:p>
            <a:pPr lvl="1"/>
            <a:r>
              <a:rPr lang="pl-PL" dirty="0"/>
              <a:t>Data Persistence</a:t>
            </a:r>
          </a:p>
          <a:p>
            <a:pPr lvl="1"/>
            <a:r>
              <a:rPr lang="pl-PL" dirty="0"/>
              <a:t>Insight, Reliability and Performance</a:t>
            </a:r>
          </a:p>
          <a:p>
            <a:pPr lvl="1"/>
            <a:r>
              <a:rPr lang="pl-PL" dirty="0"/>
              <a:t>Security</a:t>
            </a:r>
          </a:p>
          <a:p>
            <a:pPr lvl="1"/>
            <a:r>
              <a:rPr lang="pl-PL" dirty="0"/>
              <a:t>User Interface</a:t>
            </a:r>
          </a:p>
          <a:p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l-PL" dirty="0" smtClean="0"/>
              <a:t>Netflix Open Source Software (OSS)</a:t>
            </a:r>
            <a:endParaRPr lang="pl-P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16" y="1367074"/>
            <a:ext cx="4685947" cy="2634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2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885855" y="1567324"/>
            <a:ext cx="3904505" cy="2985626"/>
          </a:xfrm>
        </p:spPr>
        <p:txBody>
          <a:bodyPr/>
          <a:lstStyle/>
          <a:p>
            <a:r>
              <a:rPr lang="pl-PL" dirty="0"/>
              <a:t>Eureka – registry/service discovery</a:t>
            </a:r>
          </a:p>
          <a:p>
            <a:r>
              <a:rPr lang="pl-PL" dirty="0"/>
              <a:t>Archaius – distributed configuration</a:t>
            </a:r>
          </a:p>
          <a:p>
            <a:r>
              <a:rPr lang="pl-PL" dirty="0"/>
              <a:t>Ribbon – inter process and service communication</a:t>
            </a:r>
          </a:p>
          <a:p>
            <a:r>
              <a:rPr lang="pl-PL" dirty="0"/>
              <a:t>Hystrix – reliability of calls and fault tolerance</a:t>
            </a:r>
          </a:p>
          <a:p>
            <a:r>
              <a:rPr lang="pl-PL" dirty="0"/>
              <a:t>Karyon and Governator – containers</a:t>
            </a:r>
          </a:p>
          <a:p>
            <a:r>
              <a:rPr lang="pl-PL" dirty="0"/>
              <a:t>Prana – support for non-JVM runtimes</a:t>
            </a:r>
          </a:p>
          <a:p>
            <a:r>
              <a:rPr lang="pl-PL" dirty="0"/>
              <a:t>Zuul – </a:t>
            </a:r>
            <a:r>
              <a:rPr lang="en-US" dirty="0"/>
              <a:t>dynamic routing, monitoring, resiliency and security</a:t>
            </a:r>
            <a:r>
              <a:rPr lang="pl-PL" dirty="0"/>
              <a:t>, used to handle front end requests</a:t>
            </a:r>
          </a:p>
          <a:p>
            <a:r>
              <a:rPr lang="pl-PL" dirty="0"/>
              <a:t>Fenzo – scheduler for Apache Mesos</a:t>
            </a:r>
          </a:p>
          <a:p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l-PL" dirty="0"/>
              <a:t>Netflix Open Source Software (OSS)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l-PL" dirty="0"/>
              <a:t>Runtime and Libraries</a:t>
            </a:r>
          </a:p>
        </p:txBody>
      </p:sp>
      <p:pic>
        <p:nvPicPr>
          <p:cNvPr id="5" name="Picture 2" descr="http://netflix.github.io/images/front-icons/cloud-platfo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14" y="1276350"/>
            <a:ext cx="2943225" cy="25527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11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</p:spPr>
      </p:pic>
    </p:spTree>
    <p:extLst>
      <p:ext uri="{BB962C8B-B14F-4D97-AF65-F5344CB8AC3E}">
        <p14:creationId xmlns:p14="http://schemas.microsoft.com/office/powerpoint/2010/main" val="114288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Spring Cloud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400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467477" y="1162194"/>
            <a:ext cx="5322883" cy="3780998"/>
          </a:xfrm>
        </p:spPr>
        <p:txBody>
          <a:bodyPr/>
          <a:lstStyle/>
          <a:p>
            <a:r>
              <a:rPr lang="pl-PL" dirty="0"/>
              <a:t>Facilitates the Cloud Native styles</a:t>
            </a:r>
          </a:p>
          <a:p>
            <a:r>
              <a:rPr lang="pl-PL" dirty="0"/>
              <a:t>Common features required by all the components in a distributed system</a:t>
            </a:r>
          </a:p>
          <a:p>
            <a:pPr lvl="1"/>
            <a:r>
              <a:rPr lang="en-US" dirty="0"/>
              <a:t>Distributed/versioned configuration</a:t>
            </a:r>
          </a:p>
          <a:p>
            <a:pPr lvl="1"/>
            <a:r>
              <a:rPr lang="en-US" dirty="0"/>
              <a:t>Service registration and discovery</a:t>
            </a:r>
          </a:p>
          <a:p>
            <a:pPr lvl="1"/>
            <a:r>
              <a:rPr lang="en-US" dirty="0"/>
              <a:t>Routing</a:t>
            </a:r>
          </a:p>
          <a:p>
            <a:pPr lvl="1"/>
            <a:r>
              <a:rPr lang="en-US" dirty="0"/>
              <a:t>Service-to-service calls</a:t>
            </a:r>
          </a:p>
          <a:p>
            <a:pPr lvl="1"/>
            <a:r>
              <a:rPr lang="en-US" dirty="0"/>
              <a:t>Load balancing</a:t>
            </a:r>
          </a:p>
          <a:p>
            <a:pPr lvl="1"/>
            <a:r>
              <a:rPr lang="en-US" dirty="0"/>
              <a:t>Circuit Breakers</a:t>
            </a:r>
          </a:p>
          <a:p>
            <a:pPr lvl="1"/>
            <a:r>
              <a:rPr lang="en-US" dirty="0"/>
              <a:t>Global locks</a:t>
            </a:r>
          </a:p>
          <a:p>
            <a:pPr lvl="1"/>
            <a:r>
              <a:rPr lang="en-US" dirty="0"/>
              <a:t>Leadership election and cluster state</a:t>
            </a:r>
          </a:p>
          <a:p>
            <a:pPr lvl="1"/>
            <a:r>
              <a:rPr lang="en-US" dirty="0"/>
              <a:t>Distributed messaging</a:t>
            </a:r>
          </a:p>
          <a:p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l-PL" dirty="0" smtClean="0"/>
              <a:t>Spring Cloud</a:t>
            </a:r>
            <a:endParaRPr lang="pl-P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94" y="1440576"/>
            <a:ext cx="2271429" cy="154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027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l-PL" dirty="0" smtClean="0"/>
              <a:t>Spring Cloud</a:t>
            </a:r>
            <a:endParaRPr lang="pl-PL" dirty="0"/>
          </a:p>
        </p:txBody>
      </p:sp>
      <p:grpSp>
        <p:nvGrpSpPr>
          <p:cNvPr id="4" name="Group 3"/>
          <p:cNvGrpSpPr/>
          <p:nvPr/>
        </p:nvGrpSpPr>
        <p:grpSpPr>
          <a:xfrm>
            <a:off x="950066" y="3309607"/>
            <a:ext cx="7653937" cy="651588"/>
            <a:chOff x="723900" y="5021115"/>
            <a:chExt cx="7696200" cy="651588"/>
          </a:xfrm>
        </p:grpSpPr>
        <p:sp>
          <p:nvSpPr>
            <p:cNvPr id="5" name="Rectangle 4"/>
            <p:cNvSpPr/>
            <p:nvPr/>
          </p:nvSpPr>
          <p:spPr>
            <a:xfrm>
              <a:off x="723900" y="5021115"/>
              <a:ext cx="7696200" cy="651588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pl-PL" dirty="0" smtClean="0"/>
                <a:t>Spring Boot</a:t>
              </a:r>
              <a:endParaRPr lang="pl-PL" dirty="0"/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6817" y="5072868"/>
              <a:ext cx="672123" cy="548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950067" y="4081753"/>
            <a:ext cx="7654427" cy="702051"/>
            <a:chOff x="723900" y="5793261"/>
            <a:chExt cx="7696200" cy="702051"/>
          </a:xfrm>
        </p:grpSpPr>
        <p:sp>
          <p:nvSpPr>
            <p:cNvPr id="8" name="Rectangle 7"/>
            <p:cNvSpPr/>
            <p:nvPr/>
          </p:nvSpPr>
          <p:spPr>
            <a:xfrm>
              <a:off x="723900" y="5793261"/>
              <a:ext cx="7696200" cy="70205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pl-PL" dirty="0" smtClean="0"/>
                <a:t>Spring</a:t>
              </a:r>
              <a:endParaRPr lang="pl-PL" dirty="0"/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4983" y="5848439"/>
              <a:ext cx="633957" cy="591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950068" y="2543484"/>
            <a:ext cx="7653936" cy="685800"/>
            <a:chOff x="723901" y="4254992"/>
            <a:chExt cx="7675038" cy="685800"/>
          </a:xfrm>
        </p:grpSpPr>
        <p:grpSp>
          <p:nvGrpSpPr>
            <p:cNvPr id="11" name="Group 10"/>
            <p:cNvGrpSpPr/>
            <p:nvPr/>
          </p:nvGrpSpPr>
          <p:grpSpPr>
            <a:xfrm>
              <a:off x="723901" y="4254992"/>
              <a:ext cx="2705100" cy="685800"/>
              <a:chOff x="1098368" y="4174671"/>
              <a:chExt cx="2984863" cy="685800"/>
            </a:xfrm>
          </p:grpSpPr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7081" y="4284658"/>
                <a:ext cx="685800" cy="4658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1098368" y="4174671"/>
                <a:ext cx="2984863" cy="685800"/>
              </a:xfrm>
              <a:prstGeom prst="rect">
                <a:avLst/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pl-PL" dirty="0" smtClean="0"/>
                  <a:t>Spring Cloud Context</a:t>
                </a:r>
                <a:endParaRPr lang="pl-PL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505200" y="4254992"/>
              <a:ext cx="4893739" cy="685800"/>
              <a:chOff x="3505200" y="4254992"/>
              <a:chExt cx="4893739" cy="685800"/>
            </a:xfrm>
          </p:grpSpPr>
          <p:pic>
            <p:nvPicPr>
              <p:cNvPr id="13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3800" y="4364979"/>
                <a:ext cx="801490" cy="4658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3505200" y="4254992"/>
                <a:ext cx="4893739" cy="685800"/>
              </a:xfrm>
              <a:prstGeom prst="rect">
                <a:avLst/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pl-PL" dirty="0" smtClean="0"/>
                  <a:t>Spring Cloud Commons</a:t>
                </a:r>
                <a:endParaRPr lang="pl-PL" dirty="0"/>
              </a:p>
            </p:txBody>
          </p:sp>
        </p:grpSp>
      </p:grpSp>
      <p:sp>
        <p:nvSpPr>
          <p:cNvPr id="17" name="Rectangle 16"/>
          <p:cNvSpPr/>
          <p:nvPr/>
        </p:nvSpPr>
        <p:spPr>
          <a:xfrm>
            <a:off x="3731367" y="1869892"/>
            <a:ext cx="2446868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Spring Cloud Netfix</a:t>
            </a:r>
            <a:endParaRPr lang="pl-PL" dirty="0"/>
          </a:p>
        </p:txBody>
      </p:sp>
      <p:sp>
        <p:nvSpPr>
          <p:cNvPr id="18" name="Rectangle 17"/>
          <p:cNvSpPr/>
          <p:nvPr/>
        </p:nvSpPr>
        <p:spPr>
          <a:xfrm>
            <a:off x="6303117" y="1869892"/>
            <a:ext cx="2300887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Spring Cloud Consul</a:t>
            </a:r>
            <a:endParaRPr lang="pl-PL" dirty="0"/>
          </a:p>
        </p:txBody>
      </p:sp>
      <p:sp>
        <p:nvSpPr>
          <p:cNvPr id="19" name="Rectangle 18"/>
          <p:cNvSpPr/>
          <p:nvPr/>
        </p:nvSpPr>
        <p:spPr>
          <a:xfrm>
            <a:off x="950068" y="1869892"/>
            <a:ext cx="2705100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Spring Cloud Config</a:t>
            </a:r>
            <a:endParaRPr lang="pl-PL" dirty="0"/>
          </a:p>
        </p:txBody>
      </p:sp>
      <p:sp>
        <p:nvSpPr>
          <p:cNvPr id="20" name="Rectangle 19"/>
          <p:cNvSpPr/>
          <p:nvPr/>
        </p:nvSpPr>
        <p:spPr>
          <a:xfrm>
            <a:off x="2577463" y="1089118"/>
            <a:ext cx="2023110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Spring Cloud for Amazon Web Services</a:t>
            </a:r>
            <a:endParaRPr lang="pl-PL" dirty="0"/>
          </a:p>
        </p:txBody>
      </p:sp>
      <p:sp>
        <p:nvSpPr>
          <p:cNvPr id="21" name="Rectangle 20"/>
          <p:cNvSpPr/>
          <p:nvPr/>
        </p:nvSpPr>
        <p:spPr>
          <a:xfrm>
            <a:off x="4722542" y="1078778"/>
            <a:ext cx="2002106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Spring Cloud Bus</a:t>
            </a:r>
            <a:endParaRPr lang="pl-PL" dirty="0"/>
          </a:p>
        </p:txBody>
      </p:sp>
      <p:sp>
        <p:nvSpPr>
          <p:cNvPr id="22" name="Rectangle 21"/>
          <p:cNvSpPr/>
          <p:nvPr/>
        </p:nvSpPr>
        <p:spPr>
          <a:xfrm>
            <a:off x="950066" y="1078778"/>
            <a:ext cx="1564532" cy="6074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Spring Cloud for Cloud Foundry</a:t>
            </a:r>
            <a:endParaRPr lang="pl-PL" dirty="0"/>
          </a:p>
        </p:txBody>
      </p:sp>
      <p:sp>
        <p:nvSpPr>
          <p:cNvPr id="24" name="Rectangle 23"/>
          <p:cNvSpPr/>
          <p:nvPr/>
        </p:nvSpPr>
        <p:spPr>
          <a:xfrm>
            <a:off x="6819899" y="1078778"/>
            <a:ext cx="1784104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Spring Cloud ...</a:t>
            </a:r>
            <a:endParaRPr lang="pl-PL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950066" y="1771650"/>
            <a:ext cx="7654429" cy="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76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3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1" animBg="1"/>
      <p:bldP spid="18" grpId="2" animBg="1"/>
      <p:bldP spid="19" grpId="0" animBg="1"/>
      <p:bldP spid="20" grpId="1" animBg="1"/>
      <p:bldP spid="20" grpId="2" animBg="1"/>
      <p:bldP spid="21" grpId="1" animBg="1"/>
      <p:bldP spid="21" grpId="2" animBg="1"/>
      <p:bldP spid="22" grpId="1" animBg="1"/>
      <p:bldP spid="22" grpId="2" animBg="1"/>
      <p:bldP spid="24" grpId="1" animBg="1"/>
      <p:bldP spid="24" grpId="2" animBg="1"/>
      <p:bldP spid="24" grpId="3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Parent of Main Application Context</a:t>
            </a:r>
          </a:p>
          <a:p>
            <a:r>
              <a:rPr lang="pl-PL" dirty="0" smtClean="0"/>
              <a:t>Used to load properties from external sources</a:t>
            </a:r>
          </a:p>
          <a:p>
            <a:r>
              <a:rPr lang="pl-PL" dirty="0" smtClean="0"/>
              <a:t>Out of the box loads properties form Config Server</a:t>
            </a:r>
          </a:p>
          <a:p>
            <a:r>
              <a:rPr lang="pl-PL" dirty="0" smtClean="0"/>
              <a:t>Can be configured to do anything you want</a:t>
            </a:r>
          </a:p>
          <a:p>
            <a:r>
              <a:rPr lang="pl-PL" dirty="0" smtClean="0"/>
              <a:t>Handling environment changes</a:t>
            </a:r>
          </a:p>
          <a:p>
            <a:pPr lvl="1"/>
            <a:r>
              <a:rPr lang="pl-PL" dirty="0" smtClean="0"/>
              <a:t>Re-bind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@ConfigurationProperties</a:t>
            </a:r>
          </a:p>
          <a:p>
            <a:pPr lvl="1"/>
            <a:r>
              <a:rPr lang="pl-PL" dirty="0" smtClean="0"/>
              <a:t>Set log levels for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logging.level.*</a:t>
            </a:r>
          </a:p>
          <a:p>
            <a:pPr lvl="1"/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@RefreshScope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l-PL" dirty="0" smtClean="0"/>
              <a:t>Spring Boot Context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l-PL" dirty="0" smtClean="0"/>
              <a:t>Bootstrap Context</a:t>
            </a:r>
            <a:endParaRPr lang="pl-PL" dirty="0"/>
          </a:p>
        </p:txBody>
      </p:sp>
      <p:sp>
        <p:nvSpPr>
          <p:cNvPr id="5" name="Shape 656"/>
          <p:cNvSpPr/>
          <p:nvPr/>
        </p:nvSpPr>
        <p:spPr>
          <a:xfrm>
            <a:off x="655886" y="1855960"/>
            <a:ext cx="1855961" cy="2059133"/>
          </a:xfrm>
          <a:prstGeom prst="rect">
            <a:avLst/>
          </a:prstGeom>
          <a:solidFill>
            <a:srgbClr val="8B8E91">
              <a:alpha val="46666"/>
            </a:srgbClr>
          </a:solidFill>
          <a:ln>
            <a:noFill/>
          </a:ln>
        </p:spPr>
        <p:txBody>
          <a:bodyPr lIns="91425" tIns="45700" rIns="4570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l-PL" sz="800" dirty="0" smtClean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  <a:sym typeface="Helvetica Neue"/>
              </a:rPr>
              <a:t>Environment</a:t>
            </a:r>
            <a:endParaRPr lang="en-US" sz="800" dirty="0">
              <a:solidFill>
                <a:schemeClr val="dk1"/>
              </a:solidFill>
              <a:latin typeface="HelveticaNeueLT Pro 55 Roman"/>
              <a:ea typeface="Helvetica Neue"/>
              <a:cs typeface="HelveticaNeueLT Pro 55 Roman"/>
              <a:sym typeface="Helvetica Neue"/>
            </a:endParaRPr>
          </a:p>
        </p:txBody>
      </p:sp>
      <p:sp>
        <p:nvSpPr>
          <p:cNvPr id="6" name="Shape 657"/>
          <p:cNvSpPr/>
          <p:nvPr/>
        </p:nvSpPr>
        <p:spPr>
          <a:xfrm>
            <a:off x="767543" y="1972437"/>
            <a:ext cx="1632647" cy="1665837"/>
          </a:xfrm>
          <a:prstGeom prst="rect">
            <a:avLst/>
          </a:prstGeom>
          <a:solidFill>
            <a:srgbClr val="FABEA2"/>
          </a:solidFill>
          <a:ln>
            <a:noFill/>
          </a:ln>
        </p:spPr>
        <p:txBody>
          <a:bodyPr lIns="91425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l-PL" sz="800" dirty="0" smtClean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  <a:sym typeface="Helvetica Neue"/>
              </a:rPr>
              <a:t>Main Applicatin Context</a:t>
            </a:r>
            <a:endParaRPr lang="en-US" sz="800" dirty="0">
              <a:solidFill>
                <a:schemeClr val="dk1"/>
              </a:solidFill>
              <a:latin typeface="HelveticaNeueLT Pro 55 Roman"/>
              <a:ea typeface="Helvetica Neue"/>
              <a:cs typeface="HelveticaNeueLT Pro 55 Roman"/>
              <a:sym typeface="Helvetica Neue"/>
            </a:endParaRPr>
          </a:p>
        </p:txBody>
      </p:sp>
      <p:sp>
        <p:nvSpPr>
          <p:cNvPr id="7" name="Shape 660"/>
          <p:cNvSpPr/>
          <p:nvPr/>
        </p:nvSpPr>
        <p:spPr>
          <a:xfrm>
            <a:off x="877206" y="3231161"/>
            <a:ext cx="1413322" cy="304799"/>
          </a:xfrm>
          <a:prstGeom prst="rect">
            <a:avLst/>
          </a:prstGeom>
          <a:solidFill>
            <a:schemeClr val="accent6">
              <a:alpha val="68627"/>
            </a:schemeClr>
          </a:solidFill>
          <a:ln>
            <a:noFill/>
          </a:ln>
        </p:spPr>
        <p:txBody>
          <a:bodyPr lIns="91425" tIns="45700" rIns="4570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l-PL" sz="800" dirty="0" smtClean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  <a:sym typeface="Helvetica Neue"/>
              </a:rPr>
              <a:t>Bootstrap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l-PL" sz="800" dirty="0" smtClean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  <a:sym typeface="Helvetica Neue"/>
              </a:rPr>
              <a:t>Context</a:t>
            </a:r>
            <a:endParaRPr lang="en-US" sz="800" dirty="0">
              <a:solidFill>
                <a:schemeClr val="dk1"/>
              </a:solidFill>
              <a:latin typeface="HelveticaNeueLT Pro 55 Roman"/>
              <a:ea typeface="Helvetica Neue"/>
              <a:cs typeface="HelveticaNeueLT Pro 55 Roman"/>
              <a:sym typeface="Helvetica Neue"/>
            </a:endParaRPr>
          </a:p>
        </p:txBody>
      </p:sp>
      <p:sp>
        <p:nvSpPr>
          <p:cNvPr id="8" name="Shape 658"/>
          <p:cNvSpPr/>
          <p:nvPr/>
        </p:nvSpPr>
        <p:spPr>
          <a:xfrm>
            <a:off x="2785692" y="2241373"/>
            <a:ext cx="1234461" cy="488887"/>
          </a:xfrm>
          <a:prstGeom prst="rect">
            <a:avLst/>
          </a:prstGeom>
          <a:solidFill>
            <a:srgbClr val="A6DDDD">
              <a:alpha val="68627"/>
            </a:srgbClr>
          </a:solidFill>
          <a:ln>
            <a:noFill/>
          </a:ln>
        </p:spPr>
        <p:txBody>
          <a:bodyPr lIns="91425" tIns="45700" rIns="45700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l-PL" sz="800" dirty="0" smtClean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  <a:sym typeface="Helvetica Neue"/>
              </a:rPr>
              <a:t>application.yml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l-PL" sz="800" dirty="0" smtClean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  <a:sym typeface="Helvetica Neue"/>
              </a:rPr>
              <a:t>application-{profile}.yml</a:t>
            </a:r>
            <a:endParaRPr lang="en-US" sz="800" dirty="0">
              <a:solidFill>
                <a:schemeClr val="dk1"/>
              </a:solidFill>
              <a:latin typeface="HelveticaNeueLT Pro 55 Roman"/>
              <a:ea typeface="Helvetica Neue"/>
              <a:cs typeface="HelveticaNeueLT Pro 55 Roman"/>
              <a:sym typeface="Helvetica Neue"/>
            </a:endParaRPr>
          </a:p>
        </p:txBody>
      </p:sp>
      <p:sp>
        <p:nvSpPr>
          <p:cNvPr id="9" name="Shape 658"/>
          <p:cNvSpPr/>
          <p:nvPr/>
        </p:nvSpPr>
        <p:spPr>
          <a:xfrm>
            <a:off x="2785692" y="2936743"/>
            <a:ext cx="1234461" cy="488887"/>
          </a:xfrm>
          <a:prstGeom prst="rect">
            <a:avLst/>
          </a:prstGeom>
          <a:solidFill>
            <a:srgbClr val="A6DDDD">
              <a:alpha val="68627"/>
            </a:srgbClr>
          </a:solidFill>
          <a:ln>
            <a:noFill/>
          </a:ln>
        </p:spPr>
        <p:txBody>
          <a:bodyPr lIns="91425" tIns="45700" rIns="45700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l-PL" sz="800" dirty="0" smtClean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  <a:sym typeface="Helvetica Neue"/>
              </a:rPr>
              <a:t>bootstrap.yml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l-PL" sz="800" dirty="0" smtClean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  <a:sym typeface="Helvetica Neue"/>
              </a:rPr>
              <a:t>bootstrap-{profile}.yml</a:t>
            </a:r>
            <a:endParaRPr lang="en-US" sz="800" dirty="0">
              <a:solidFill>
                <a:schemeClr val="dk1"/>
              </a:solidFill>
              <a:latin typeface="HelveticaNeueLT Pro 55 Roman"/>
              <a:ea typeface="Helvetica Neue"/>
              <a:cs typeface="HelveticaNeueLT Pro 55 Roman"/>
              <a:sym typeface="Helvetica Neue"/>
            </a:endParaRPr>
          </a:p>
        </p:txBody>
      </p:sp>
      <p:cxnSp>
        <p:nvCxnSpPr>
          <p:cNvPr id="10" name="Straight Arrow Connector 9"/>
          <p:cNvCxnSpPr>
            <a:stCxn id="9" idx="1"/>
            <a:endCxn id="7" idx="3"/>
          </p:cNvCxnSpPr>
          <p:nvPr/>
        </p:nvCxnSpPr>
        <p:spPr>
          <a:xfrm flipH="1">
            <a:off x="2290528" y="3181187"/>
            <a:ext cx="495164" cy="202374"/>
          </a:xfrm>
          <a:prstGeom prst="straightConnector1">
            <a:avLst/>
          </a:prstGeom>
          <a:ln w="9525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  <a:endCxn id="6" idx="3"/>
          </p:cNvCxnSpPr>
          <p:nvPr/>
        </p:nvCxnSpPr>
        <p:spPr>
          <a:xfrm flipH="1">
            <a:off x="2400190" y="2485817"/>
            <a:ext cx="385502" cy="319539"/>
          </a:xfrm>
          <a:prstGeom prst="straightConnector1">
            <a:avLst/>
          </a:prstGeom>
          <a:ln w="9525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hape 658"/>
          <p:cNvSpPr/>
          <p:nvPr/>
        </p:nvSpPr>
        <p:spPr>
          <a:xfrm>
            <a:off x="2785692" y="1543873"/>
            <a:ext cx="1234461" cy="488887"/>
          </a:xfrm>
          <a:prstGeom prst="rect">
            <a:avLst/>
          </a:prstGeom>
          <a:solidFill>
            <a:srgbClr val="A6DDDD">
              <a:alpha val="68627"/>
            </a:srgbClr>
          </a:solidFill>
          <a:ln>
            <a:noFill/>
          </a:ln>
        </p:spPr>
        <p:txBody>
          <a:bodyPr lIns="91425" tIns="45700" rIns="45700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l-PL" sz="800" dirty="0" smtClean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  <a:sym typeface="Helvetica Neue"/>
              </a:rPr>
              <a:t>External properties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l-PL" sz="800" dirty="0" smtClean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  <a:sym typeface="Helvetica Neue"/>
              </a:rPr>
              <a:t>(e.g. Config Server)</a:t>
            </a:r>
            <a:endParaRPr lang="en-US" sz="800" dirty="0">
              <a:solidFill>
                <a:schemeClr val="dk1"/>
              </a:solidFill>
              <a:latin typeface="HelveticaNeueLT Pro 55 Roman"/>
              <a:ea typeface="Helvetica Neue"/>
              <a:cs typeface="HelveticaNeueLT Pro 55 Roman"/>
              <a:sym typeface="Helvetica Neue"/>
            </a:endParaRPr>
          </a:p>
        </p:txBody>
      </p:sp>
      <p:cxnSp>
        <p:nvCxnSpPr>
          <p:cNvPr id="30" name="Straight Arrow Connector 29"/>
          <p:cNvCxnSpPr>
            <a:stCxn id="29" idx="1"/>
            <a:endCxn id="7" idx="0"/>
          </p:cNvCxnSpPr>
          <p:nvPr/>
        </p:nvCxnSpPr>
        <p:spPr>
          <a:xfrm flipH="1">
            <a:off x="1583867" y="1788317"/>
            <a:ext cx="1201825" cy="1442844"/>
          </a:xfrm>
          <a:prstGeom prst="straightConnector1">
            <a:avLst/>
          </a:prstGeom>
          <a:ln w="9525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Down Arrow 36"/>
          <p:cNvSpPr/>
          <p:nvPr/>
        </p:nvSpPr>
        <p:spPr>
          <a:xfrm rot="10800000">
            <a:off x="4200808" y="1367073"/>
            <a:ext cx="398352" cy="3123446"/>
          </a:xfrm>
          <a:prstGeom prst="downArrow">
            <a:avLst>
              <a:gd name="adj1" fmla="val 59090"/>
              <a:gd name="adj2" fmla="val 100000"/>
            </a:avLst>
          </a:prstGeom>
          <a:solidFill>
            <a:srgbClr val="B6D7A8"/>
          </a:solidFill>
          <a:ln>
            <a:noFill/>
          </a:ln>
        </p:spPr>
        <p:txBody>
          <a:bodyPr vert="vert" lIns="91425" tIns="45700" rIns="45700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  <a:buFont typeface="Arial"/>
            </a:pPr>
            <a:r>
              <a:rPr lang="pl-PL" sz="1000" dirty="0" smtClean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</a:rPr>
              <a:t>Higher precedence</a:t>
            </a:r>
            <a:endParaRPr lang="pl-PL" sz="1000" dirty="0">
              <a:solidFill>
                <a:schemeClr val="dk1"/>
              </a:solidFill>
              <a:latin typeface="HelveticaNeueLT Pro 55 Roman"/>
              <a:ea typeface="Helvetica Neue"/>
              <a:cs typeface="HelveticaNeueLT Pro 55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890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263" y="1589213"/>
            <a:ext cx="3663900" cy="1362217"/>
          </a:xfrm>
        </p:spPr>
        <p:txBody>
          <a:bodyPr/>
          <a:lstStyle/>
          <a:p>
            <a:r>
              <a:rPr lang="en-US" dirty="0"/>
              <a:t>HTTP, resource-based API for external </a:t>
            </a:r>
            <a:r>
              <a:rPr lang="en-US" dirty="0" smtClean="0"/>
              <a:t>configuration</a:t>
            </a:r>
            <a:endParaRPr lang="pl-PL" dirty="0" smtClean="0"/>
          </a:p>
          <a:p>
            <a:r>
              <a:rPr lang="pl-PL" dirty="0" smtClean="0"/>
              <a:t>JSON/YML/properties resources</a:t>
            </a:r>
          </a:p>
          <a:p>
            <a:r>
              <a:rPr lang="pl-PL" dirty="0"/>
              <a:t>Git backend (default</a:t>
            </a:r>
            <a:r>
              <a:rPr lang="pl-PL" dirty="0" smtClean="0"/>
              <a:t>)</a:t>
            </a:r>
          </a:p>
          <a:p>
            <a:r>
              <a:rPr lang="pl-PL" dirty="0" smtClean="0"/>
              <a:t>Integrates with Spring Security</a:t>
            </a:r>
          </a:p>
          <a:p>
            <a:endParaRPr lang="pl-P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l-PL" dirty="0" smtClean="0"/>
              <a:t>Spring Cloud Config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126915" y="1633009"/>
            <a:ext cx="3664164" cy="1580971"/>
          </a:xfrm>
        </p:spPr>
        <p:txBody>
          <a:bodyPr/>
          <a:lstStyle/>
          <a:p>
            <a:r>
              <a:rPr lang="pl-PL" dirty="0" smtClean="0"/>
              <a:t>Config-first bootstrap </a:t>
            </a:r>
          </a:p>
          <a:p>
            <a:r>
              <a:rPr lang="pl-PL" dirty="0" smtClean="0"/>
              <a:t>Discovery-first bootstrap</a:t>
            </a:r>
          </a:p>
          <a:p>
            <a:r>
              <a:rPr lang="pl-PL" dirty="0" smtClean="0"/>
              <a:t>Fail-fast option</a:t>
            </a:r>
          </a:p>
          <a:p>
            <a:r>
              <a:rPr lang="pl-PL" dirty="0" smtClean="0"/>
              <a:t>Like reading local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application*.yml </a:t>
            </a:r>
            <a:r>
              <a:rPr lang="pl-PL" dirty="0" smtClean="0"/>
              <a:t>family with extra dimention „label”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smtClean="0"/>
              <a:t>Config Server</a:t>
            </a:r>
            <a:endParaRPr lang="pl-PL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pl-PL" dirty="0" smtClean="0"/>
              <a:t>Config Client</a:t>
            </a:r>
            <a:endParaRPr lang="pl-PL" dirty="0"/>
          </a:p>
        </p:txBody>
      </p:sp>
      <p:grpSp>
        <p:nvGrpSpPr>
          <p:cNvPr id="16" name="Group 15"/>
          <p:cNvGrpSpPr/>
          <p:nvPr/>
        </p:nvGrpSpPr>
        <p:grpSpPr>
          <a:xfrm>
            <a:off x="952320" y="3091057"/>
            <a:ext cx="7972049" cy="1629549"/>
            <a:chOff x="952320" y="3091057"/>
            <a:chExt cx="7972049" cy="1629549"/>
          </a:xfrm>
        </p:grpSpPr>
        <p:sp>
          <p:nvSpPr>
            <p:cNvPr id="9" name="TextBox 8"/>
            <p:cNvSpPr txBox="1"/>
            <p:nvPr/>
          </p:nvSpPr>
          <p:spPr>
            <a:xfrm>
              <a:off x="952320" y="3523485"/>
              <a:ext cx="2759623" cy="25391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pl-PL" sz="105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/{application}/{profile}/{</a:t>
              </a:r>
              <a:r>
                <a:rPr lang="pl-PL" sz="105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label}</a:t>
              </a:r>
              <a:endParaRPr lang="pl-PL" sz="105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99211" y="3421969"/>
              <a:ext cx="2589291" cy="73866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pl-PL" sz="105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${spring.application.name</a:t>
              </a:r>
              <a:r>
                <a:rPr lang="pl-PL" sz="105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r>
                <a:rPr lang="pl-PL" sz="105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${spring.profiles.active</a:t>
              </a:r>
              <a:r>
                <a:rPr lang="pl-PL" sz="105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r>
                <a:rPr lang="pl-PL" sz="105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master</a:t>
              </a:r>
            </a:p>
            <a:p>
              <a:endParaRPr lang="pl-PL" sz="105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" name="Arc 10"/>
            <p:cNvSpPr/>
            <p:nvPr/>
          </p:nvSpPr>
          <p:spPr>
            <a:xfrm rot="21443302">
              <a:off x="1890447" y="3091057"/>
              <a:ext cx="3796853" cy="702591"/>
            </a:xfrm>
            <a:prstGeom prst="arc">
              <a:avLst>
                <a:gd name="adj1" fmla="val 10789607"/>
                <a:gd name="adj2" fmla="val 36627"/>
              </a:avLst>
            </a:prstGeom>
            <a:ln w="9525">
              <a:solidFill>
                <a:schemeClr val="accent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" name="Arc 11"/>
            <p:cNvSpPr/>
            <p:nvPr/>
          </p:nvSpPr>
          <p:spPr>
            <a:xfrm rot="473849">
              <a:off x="2516597" y="3249951"/>
              <a:ext cx="2910705" cy="919523"/>
            </a:xfrm>
            <a:prstGeom prst="arc">
              <a:avLst>
                <a:gd name="adj1" fmla="val 10695080"/>
                <a:gd name="adj2" fmla="val 21155384"/>
              </a:avLst>
            </a:prstGeom>
            <a:ln w="9525">
              <a:solidFill>
                <a:schemeClr val="accent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" name="Arc 12"/>
            <p:cNvSpPr/>
            <p:nvPr/>
          </p:nvSpPr>
          <p:spPr>
            <a:xfrm rot="11424883">
              <a:off x="3198379" y="3388026"/>
              <a:ext cx="2468205" cy="919523"/>
            </a:xfrm>
            <a:prstGeom prst="arc">
              <a:avLst>
                <a:gd name="adj1" fmla="val 10625587"/>
                <a:gd name="adj2" fmla="val 21155384"/>
              </a:avLst>
            </a:prstGeom>
            <a:ln w="9525">
              <a:solidFill>
                <a:schemeClr val="accent2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4" name="Right Arrow 13"/>
            <p:cNvSpPr/>
            <p:nvPr/>
          </p:nvSpPr>
          <p:spPr>
            <a:xfrm rot="4619402">
              <a:off x="6551248" y="3971365"/>
              <a:ext cx="669204" cy="3516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01336" y="4466690"/>
              <a:ext cx="3223033" cy="25391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pl-PL" sz="105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spring.cloud.config</a:t>
              </a:r>
              <a:r>
                <a:rPr lang="pl-PL" sz="105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.[name|env|label]</a:t>
              </a:r>
              <a:endParaRPr lang="pl-PL" sz="105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62322" y="3523287"/>
            <a:ext cx="4191756" cy="90024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pl-P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/{application</a:t>
            </a:r>
            <a:r>
              <a:rPr lang="pl-P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}/{profile}[/{</a:t>
            </a:r>
            <a:r>
              <a:rPr lang="pl-P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pl-P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}]</a:t>
            </a:r>
          </a:p>
          <a:p>
            <a:r>
              <a:rPr lang="pl-P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/{</a:t>
            </a:r>
            <a:r>
              <a:rPr lang="pl-P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lang="pl-P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}-{profile}.yml</a:t>
            </a:r>
          </a:p>
          <a:p>
            <a:r>
              <a:rPr lang="pl-P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/{</a:t>
            </a:r>
            <a:r>
              <a:rPr lang="pl-P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label}/{application}-{profile}.</a:t>
            </a:r>
            <a:r>
              <a:rPr lang="pl-P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yml</a:t>
            </a:r>
          </a:p>
          <a:p>
            <a:r>
              <a:rPr lang="pl-P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/{</a:t>
            </a:r>
            <a:r>
              <a:rPr lang="pl-P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application}-{profile}.</a:t>
            </a:r>
            <a:r>
              <a:rPr lang="pl-P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properties</a:t>
            </a:r>
          </a:p>
          <a:p>
            <a:r>
              <a:rPr lang="pl-P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/{</a:t>
            </a:r>
            <a:r>
              <a:rPr lang="pl-P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label}/{application}-{profile}.properties</a:t>
            </a:r>
            <a:endParaRPr lang="pl-PL" sz="105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38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8" grpId="0"/>
      <p:bldP spid="1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upload.wikimedia.org/wikipedia/commons/f/fd/Jtecu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088" y="1392063"/>
            <a:ext cx="2266950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</a:t>
            </a:r>
            <a:r>
              <a:rPr lang="en-US" dirty="0" err="1" smtClean="0"/>
              <a:t>ervice</a:t>
            </a:r>
            <a:r>
              <a:rPr lang="en-US" dirty="0" smtClean="0"/>
              <a:t> </a:t>
            </a:r>
            <a:r>
              <a:rPr lang="pl-PL" dirty="0" smtClean="0"/>
              <a:t>D</a:t>
            </a:r>
            <a:r>
              <a:rPr lang="en-US" dirty="0" err="1" smtClean="0"/>
              <a:t>iscovery</a:t>
            </a:r>
            <a:endParaRPr lang="pl-PL" dirty="0" smtClean="0"/>
          </a:p>
          <a:p>
            <a:r>
              <a:rPr lang="pl-PL" dirty="0" smtClean="0"/>
              <a:t>L</a:t>
            </a:r>
            <a:r>
              <a:rPr lang="en-US" dirty="0" err="1" smtClean="0"/>
              <a:t>oad</a:t>
            </a:r>
            <a:r>
              <a:rPr lang="en-US" dirty="0" smtClean="0"/>
              <a:t> </a:t>
            </a:r>
            <a:r>
              <a:rPr lang="pl-PL" dirty="0" smtClean="0"/>
              <a:t>B</a:t>
            </a:r>
            <a:r>
              <a:rPr lang="en-US" dirty="0" err="1" smtClean="0"/>
              <a:t>alancing</a:t>
            </a:r>
            <a:r>
              <a:rPr lang="en-US" dirty="0" smtClean="0"/>
              <a:t> </a:t>
            </a:r>
            <a:endParaRPr lang="pl-PL" dirty="0" smtClean="0"/>
          </a:p>
          <a:p>
            <a:r>
              <a:rPr lang="pl-PL" dirty="0" smtClean="0"/>
              <a:t>C</a:t>
            </a:r>
            <a:r>
              <a:rPr lang="en-US" dirty="0" err="1" smtClean="0"/>
              <a:t>ircuit</a:t>
            </a:r>
            <a:r>
              <a:rPr lang="en-US" dirty="0" smtClean="0"/>
              <a:t> </a:t>
            </a:r>
            <a:r>
              <a:rPr lang="pl-PL" dirty="0" smtClean="0"/>
              <a:t>B</a:t>
            </a:r>
            <a:r>
              <a:rPr lang="en-US" dirty="0" err="1" smtClean="0"/>
              <a:t>reakers</a:t>
            </a:r>
            <a:endParaRPr lang="pl-PL" dirty="0" smtClean="0"/>
          </a:p>
          <a:p>
            <a:endParaRPr lang="pl-PL" dirty="0" smtClean="0"/>
          </a:p>
          <a:p>
            <a:r>
              <a:rPr lang="pl-PL" dirty="0" smtClean="0"/>
              <a:t>Implementations:</a:t>
            </a:r>
          </a:p>
          <a:p>
            <a:pPr lvl="1"/>
            <a:r>
              <a:rPr lang="pl-PL" dirty="0" smtClean="0"/>
              <a:t>Spring Cloud Netflix</a:t>
            </a:r>
          </a:p>
          <a:p>
            <a:pPr lvl="1"/>
            <a:r>
              <a:rPr lang="pl-PL" dirty="0" smtClean="0"/>
              <a:t>Spring Cloud Consule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l-PL" dirty="0" smtClean="0"/>
              <a:t>Spring Cloud Commons</a:t>
            </a:r>
            <a:endParaRPr lang="pl-PL" dirty="0"/>
          </a:p>
        </p:txBody>
      </p:sp>
      <p:pic>
        <p:nvPicPr>
          <p:cNvPr id="1034" name="Picture 10" descr="Magnifying glass Illustration of a magnifying glass symbol,vector,illustration,lens,magnify,image,education,read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72" y="1059204"/>
            <a:ext cx="2264279" cy="2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d/d2/AWS_Simple_Icons_Networking_Amazon_Elastic_Load_Balancer.svg/480px-AWS_Simple_Icons_Networking_Amazon_Elastic_Load_Balancer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78" y="2182270"/>
            <a:ext cx="2967785" cy="296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l-PL" dirty="0" smtClean="0"/>
              <a:t>Common Abstractions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4905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43573" y="1687766"/>
            <a:ext cx="7506181" cy="2304811"/>
          </a:xfrm>
        </p:spPr>
        <p:txBody>
          <a:bodyPr/>
          <a:lstStyle/>
          <a:p>
            <a:r>
              <a:rPr lang="en-US" dirty="0" smtClean="0"/>
              <a:t>Spring </a:t>
            </a:r>
            <a:r>
              <a:rPr lang="en-US" dirty="0"/>
              <a:t>was always about simplifying the complicated aspects of your enterprise system. Netflix went to </a:t>
            </a:r>
            <a:r>
              <a:rPr lang="en-US" dirty="0" err="1"/>
              <a:t>microservice</a:t>
            </a:r>
            <a:r>
              <a:rPr lang="en-US" dirty="0"/>
              <a:t> architecture long before this term even was created. Both are very much contributed to open source software. How can you benefit from joint forces of the both?</a:t>
            </a:r>
          </a:p>
          <a:p>
            <a:endParaRPr lang="en-US" dirty="0"/>
          </a:p>
          <a:p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Joint forces of Netflix and </a:t>
            </a:r>
            <a:r>
              <a:rPr lang="en-US" dirty="0" smtClean="0"/>
              <a:t>Spring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929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Enable common patterns with just annotations:</a:t>
            </a:r>
          </a:p>
          <a:p>
            <a:pPr lvl="1"/>
            <a:r>
              <a:rPr lang="pl-PL" dirty="0" smtClean="0"/>
              <a:t>Discovery: Eureka</a:t>
            </a:r>
          </a:p>
          <a:p>
            <a:pPr lvl="1"/>
            <a:r>
              <a:rPr lang="pl-PL" dirty="0" smtClean="0"/>
              <a:t>Circuit Breaker: Hystrix</a:t>
            </a:r>
          </a:p>
          <a:p>
            <a:pPr lvl="1"/>
            <a:r>
              <a:rPr lang="en-US" dirty="0"/>
              <a:t>Client Side Load Balancer: Ribbon</a:t>
            </a:r>
          </a:p>
          <a:p>
            <a:pPr lvl="1"/>
            <a:r>
              <a:rPr lang="pl-PL" dirty="0"/>
              <a:t>Declarative REST Client: Feign</a:t>
            </a:r>
          </a:p>
          <a:p>
            <a:pPr lvl="1"/>
            <a:r>
              <a:rPr lang="pl-PL" dirty="0" smtClean="0"/>
              <a:t>Router </a:t>
            </a:r>
            <a:r>
              <a:rPr lang="pl-PL" dirty="0"/>
              <a:t>and Filter: </a:t>
            </a:r>
            <a:r>
              <a:rPr lang="pl-PL" dirty="0" smtClean="0"/>
              <a:t>Zuul</a:t>
            </a:r>
          </a:p>
          <a:p>
            <a:pPr lvl="1"/>
            <a:r>
              <a:rPr lang="pl-PL" dirty="0" smtClean="0"/>
              <a:t>External </a:t>
            </a:r>
            <a:r>
              <a:rPr lang="pl-PL" dirty="0"/>
              <a:t>Configuration: </a:t>
            </a:r>
            <a:r>
              <a:rPr lang="pl-PL" dirty="0" smtClean="0"/>
              <a:t>Archaius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l-PL" dirty="0" smtClean="0"/>
              <a:t>Spring Cloud Netflix</a:t>
            </a:r>
            <a:endParaRPr lang="pl-P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94" y="1440576"/>
            <a:ext cx="2271429" cy="154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Netflix_Logo_Digital+Vide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58" y="2057399"/>
            <a:ext cx="28575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6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Run by 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EnableEurekaServer</a:t>
            </a:r>
          </a:p>
          <a:p>
            <a:r>
              <a:rPr lang="pl-PL" dirty="0" smtClean="0"/>
              <a:t>By default is also a client, so needs a peer</a:t>
            </a:r>
          </a:p>
          <a:p>
            <a:r>
              <a:rPr lang="pl-PL" dirty="0" smtClean="0"/>
              <a:t>Optional standalone mode</a:t>
            </a:r>
          </a:p>
          <a:p>
            <a:r>
              <a:rPr lang="pl-PL" dirty="0" smtClean="0"/>
              <a:t>Keep registration in memory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l-PL" dirty="0" smtClean="0"/>
              <a:t>Discovery: Eureka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l-PL" dirty="0" smtClean="0"/>
              <a:t>Enable by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@EnableDiscoveryClient </a:t>
            </a:r>
            <a:r>
              <a:rPr lang="pl-PL" dirty="0" smtClean="0"/>
              <a:t>or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@EnableEurekaClient</a:t>
            </a:r>
          </a:p>
          <a:p>
            <a:r>
              <a:rPr lang="pl-PL" dirty="0" smtClean="0"/>
              <a:t>Sending heartbeats to Eureka server</a:t>
            </a:r>
          </a:p>
          <a:p>
            <a:r>
              <a:rPr lang="pl-PL" dirty="0" smtClean="0"/>
              <a:t>Optionally send full health check status</a:t>
            </a:r>
          </a:p>
          <a:p>
            <a:r>
              <a:rPr lang="pl-PL" dirty="0" smtClean="0"/>
              <a:t>Special virutal URL: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http://users/...</a:t>
            </a:r>
          </a:p>
          <a:p>
            <a:r>
              <a:rPr lang="pl-PL" dirty="0" smtClean="0"/>
              <a:t>Discovery clients:</a:t>
            </a:r>
          </a:p>
          <a:p>
            <a:pPr lvl="1"/>
            <a:r>
              <a:rPr lang="pl-PL" dirty="0" smtClean="0"/>
              <a:t>Native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EurekaClient</a:t>
            </a:r>
          </a:p>
          <a:p>
            <a:pPr lvl="1"/>
            <a:r>
              <a:rPr lang="pl-PL" dirty="0" smtClean="0"/>
              <a:t>Spring Cloud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DiscoveryClient</a:t>
            </a:r>
          </a:p>
          <a:p>
            <a:pPr lvl="1"/>
            <a:r>
              <a:rPr lang="pl-PL" dirty="0" smtClean="0"/>
              <a:t>Feign client</a:t>
            </a:r>
          </a:p>
          <a:p>
            <a:pPr lvl="1"/>
            <a:r>
              <a:rPr lang="pl-PL" dirty="0" smtClean="0"/>
              <a:t>Spring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RestTemplate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smtClean="0"/>
              <a:t>Eureka Server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pl-PL" dirty="0" smtClean="0"/>
              <a:t>Eureka Client</a:t>
            </a:r>
            <a:endParaRPr lang="pl-PL" dirty="0"/>
          </a:p>
        </p:txBody>
      </p:sp>
      <p:sp>
        <p:nvSpPr>
          <p:cNvPr id="9" name="Rectangle 8"/>
          <p:cNvSpPr/>
          <p:nvPr/>
        </p:nvSpPr>
        <p:spPr>
          <a:xfrm>
            <a:off x="2305050" y="1075785"/>
            <a:ext cx="3990975" cy="3724275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36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67325" y="1323165"/>
            <a:ext cx="2971800" cy="289614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Proxy the beans enabling circuit breaker</a:t>
            </a:r>
          </a:p>
          <a:p>
            <a:r>
              <a:rPr lang="pl-PL" dirty="0" smtClean="0"/>
              <a:t>Enabled by annotation on the method</a:t>
            </a:r>
          </a:p>
          <a:p>
            <a:pPr marL="230187" lvl="1" indent="0">
              <a:buNone/>
            </a:pP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@HystrixCommand(fallbackMethod=„”)</a:t>
            </a:r>
          </a:p>
          <a:p>
            <a:pPr marL="230187" lvl="1" indent="0">
              <a:buNone/>
            </a:pP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Article getArticle(String id) {</a:t>
            </a:r>
            <a:b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call external system</a:t>
            </a:r>
          </a:p>
          <a:p>
            <a:pPr marL="230187" lvl="1" indent="0">
              <a:buNone/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pl-P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dirty="0" smtClean="0"/>
              <a:t>Fallback can be provided</a:t>
            </a:r>
          </a:p>
          <a:p>
            <a:r>
              <a:rPr lang="pl-PL" dirty="0" smtClean="0"/>
              <a:t>Hystrix metrics stream: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/hystrix.stream</a:t>
            </a:r>
          </a:p>
          <a:p>
            <a:r>
              <a:rPr lang="pl-PL" dirty="0" smtClean="0"/>
              <a:t>Hystrix Dashboard</a:t>
            </a:r>
          </a:p>
          <a:p>
            <a:r>
              <a:rPr lang="pl-PL" dirty="0" smtClean="0"/>
              <a:t>Turbine combining hystrix streams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l-PL" dirty="0" smtClean="0"/>
              <a:t>Circuit Breaker: Hystrix</a:t>
            </a:r>
            <a:endParaRPr lang="pl-PL" dirty="0"/>
          </a:p>
        </p:txBody>
      </p:sp>
      <p:pic>
        <p:nvPicPr>
          <p:cNvPr id="1026" name="Picture 2" descr="http://martinfowler.com/bliki/images/circuitBreaker/sket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14" y="1075785"/>
            <a:ext cx="245259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57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048125" y="1162194"/>
            <a:ext cx="4742236" cy="3327077"/>
          </a:xfrm>
        </p:spPr>
        <p:txBody>
          <a:bodyPr/>
          <a:lstStyle/>
          <a:p>
            <a:r>
              <a:rPr lang="pl-PL" dirty="0" smtClean="0"/>
              <a:t>Used by default in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@FeignClient</a:t>
            </a:r>
          </a:p>
          <a:p>
            <a:r>
              <a:rPr lang="pl-PL" dirty="0" smtClean="0"/>
              <a:t>Ribbon API can be used directly</a:t>
            </a:r>
          </a:p>
          <a:p>
            <a:r>
              <a:rPr lang="pl-PL" dirty="0" smtClean="0"/>
              <a:t>Configuring by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&lt;client&gt;.ribbon.listOfServers</a:t>
            </a:r>
          </a:p>
          <a:p>
            <a:r>
              <a:rPr lang="pl-PL" dirty="0"/>
              <a:t>Can get </a:t>
            </a:r>
            <a:r>
              <a:rPr lang="pl-PL" dirty="0" smtClean="0"/>
              <a:t>„listOfServers” from Eureka, if available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l-PL" dirty="0" smtClean="0"/>
              <a:t>Client side load balancer: Ribbon</a:t>
            </a:r>
            <a:endParaRPr lang="pl-PL" dirty="0"/>
          </a:p>
        </p:txBody>
      </p:sp>
      <p:pic>
        <p:nvPicPr>
          <p:cNvPr id="4" name="Picture 6" descr="https://upload.wikimedia.org/wikipedia/commons/thumb/d/d2/AWS_Simple_Icons_Networking_Amazon_Elastic_Load_Balancer.svg/480px-AWS_Simple_Icons_Networking_Amazon_Elastic_Load_Balancer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02" y="1258345"/>
            <a:ext cx="2967785" cy="296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6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Declarative Web Service Client</a:t>
            </a:r>
          </a:p>
          <a:p>
            <a:r>
              <a:rPr lang="pl-PL" dirty="0" smtClean="0"/>
              <a:t>Create interface and annotate it</a:t>
            </a:r>
          </a:p>
          <a:p>
            <a:pPr lvl="1"/>
            <a:r>
              <a:rPr lang="pl-PL" dirty="0" smtClean="0"/>
              <a:t>Feign annotations, JAX-RS annotations, Spring MVC (added by Spring Cloud)</a:t>
            </a:r>
          </a:p>
          <a:p>
            <a:pPr marL="284162" lvl="1" indent="0">
              <a:buNone/>
            </a:pPr>
            <a:r>
              <a:rPr lang="pl-P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@FeignClient(name = "articles-service")</a:t>
            </a:r>
          </a:p>
          <a:p>
            <a:pPr marL="284162" lvl="1" indent="0">
              <a:buNone/>
            </a:pPr>
            <a:r>
              <a:rPr lang="pl-P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ArticlesClient </a:t>
            </a:r>
            <a:r>
              <a:rPr lang="pl-PL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pl-P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4162" lvl="1" indent="0">
              <a:buNone/>
            </a:pPr>
            <a:r>
              <a:rPr lang="pl-P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@RequestMapping(value = "/articles/{id}", method = RequestMethod.GET, produces = MediaType.APPLICATION_JSON_VALUE)</a:t>
            </a:r>
          </a:p>
          <a:p>
            <a:pPr marL="284162" lvl="1" indent="0">
              <a:buNone/>
            </a:pPr>
            <a:r>
              <a:rPr lang="pl-P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Article getArticle(@PathVariable("id") String id);</a:t>
            </a:r>
          </a:p>
          <a:p>
            <a:pPr marL="284162" lvl="1" indent="0">
              <a:buNone/>
            </a:pPr>
            <a:r>
              <a:rPr lang="pl-PL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pl-PL" sz="1400" dirty="0" smtClean="0"/>
          </a:p>
          <a:p>
            <a:r>
              <a:rPr lang="pl-PL" dirty="0" smtClean="0"/>
              <a:t>In Spring Cloud uses Eureka, Ribbon and Hystrix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l-PL" dirty="0" smtClean="0"/>
              <a:t>Feign Client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7354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Demo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686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9"/>
          <p:cNvSpPr/>
          <p:nvPr/>
        </p:nvSpPr>
        <p:spPr>
          <a:xfrm>
            <a:off x="619124" y="361950"/>
            <a:ext cx="7324725" cy="36576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hape 658"/>
          <p:cNvSpPr/>
          <p:nvPr/>
        </p:nvSpPr>
        <p:spPr>
          <a:xfrm>
            <a:off x="3404023" y="1044563"/>
            <a:ext cx="1417330" cy="687760"/>
          </a:xfrm>
          <a:prstGeom prst="rect">
            <a:avLst/>
          </a:prstGeom>
          <a:solidFill>
            <a:srgbClr val="A6DDDD">
              <a:alpha val="68627"/>
            </a:srgbClr>
          </a:solidFill>
          <a:ln>
            <a:noFill/>
          </a:ln>
        </p:spPr>
        <p:txBody>
          <a:bodyPr lIns="91425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l-PL" sz="1200" dirty="0" smtClean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  <a:sym typeface="Helvetica Neue"/>
              </a:rPr>
              <a:t>Registry Server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l-PL" sz="1200" dirty="0" smtClean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  <a:sym typeface="Helvetica Neue"/>
              </a:rPr>
              <a:t>(Eureka)</a:t>
            </a:r>
            <a:endParaRPr lang="en-US" sz="1200" dirty="0">
              <a:solidFill>
                <a:schemeClr val="dk1"/>
              </a:solidFill>
              <a:latin typeface="HelveticaNeueLT Pro 55 Roman"/>
              <a:ea typeface="Helvetica Neue"/>
              <a:cs typeface="HelveticaNeueLT Pro 55 Roman"/>
              <a:sym typeface="Helvetica Neue"/>
            </a:endParaRPr>
          </a:p>
        </p:txBody>
      </p:sp>
      <p:sp>
        <p:nvSpPr>
          <p:cNvPr id="4" name="Shape 658"/>
          <p:cNvSpPr/>
          <p:nvPr/>
        </p:nvSpPr>
        <p:spPr>
          <a:xfrm>
            <a:off x="1578708" y="1917324"/>
            <a:ext cx="1011277" cy="486756"/>
          </a:xfrm>
          <a:prstGeom prst="rect">
            <a:avLst/>
          </a:prstGeom>
          <a:solidFill>
            <a:srgbClr val="A6DDDD">
              <a:alpha val="68627"/>
            </a:srgbClr>
          </a:solidFill>
          <a:ln>
            <a:noFill/>
          </a:ln>
        </p:spPr>
        <p:txBody>
          <a:bodyPr lIns="91425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l-PL" sz="1200" dirty="0" smtClean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  <a:sym typeface="Helvetica Neue"/>
              </a:rPr>
              <a:t>Config Server</a:t>
            </a:r>
            <a:endParaRPr lang="en-US" sz="1200" dirty="0">
              <a:solidFill>
                <a:schemeClr val="dk1"/>
              </a:solidFill>
              <a:latin typeface="HelveticaNeueLT Pro 55 Roman"/>
              <a:ea typeface="Helvetica Neue"/>
              <a:cs typeface="HelveticaNeueLT Pro 55 Roman"/>
              <a:sym typeface="Helvetica Neue"/>
            </a:endParaRPr>
          </a:p>
        </p:txBody>
      </p:sp>
      <p:sp>
        <p:nvSpPr>
          <p:cNvPr id="6" name="Shape 660"/>
          <p:cNvSpPr/>
          <p:nvPr/>
        </p:nvSpPr>
        <p:spPr>
          <a:xfrm>
            <a:off x="2869448" y="2612647"/>
            <a:ext cx="1269163" cy="734406"/>
          </a:xfrm>
          <a:prstGeom prst="rect">
            <a:avLst/>
          </a:prstGeom>
          <a:solidFill>
            <a:schemeClr val="accent6">
              <a:alpha val="68627"/>
            </a:schemeClr>
          </a:solidFill>
          <a:ln>
            <a:noFill/>
          </a:ln>
        </p:spPr>
        <p:txBody>
          <a:bodyPr lIns="91425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l-PL" sz="1200" dirty="0" smtClean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  <a:sym typeface="Helvetica Neue"/>
              </a:rPr>
              <a:t>News Service</a:t>
            </a:r>
            <a:endParaRPr lang="en-US" sz="1200" dirty="0">
              <a:solidFill>
                <a:schemeClr val="dk1"/>
              </a:solidFill>
              <a:latin typeface="HelveticaNeueLT Pro 55 Roman"/>
              <a:ea typeface="Helvetica Neue"/>
              <a:cs typeface="HelveticaNeueLT Pro 55 Roman"/>
              <a:sym typeface="Helvetica Neue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906178" y="2174886"/>
            <a:ext cx="1511994" cy="824403"/>
            <a:chOff x="4730403" y="1991879"/>
            <a:chExt cx="1511994" cy="824403"/>
          </a:xfrm>
        </p:grpSpPr>
        <p:sp>
          <p:nvSpPr>
            <p:cNvPr id="7" name="Shape 660"/>
            <p:cNvSpPr/>
            <p:nvPr/>
          </p:nvSpPr>
          <p:spPr>
            <a:xfrm>
              <a:off x="4730403" y="1991879"/>
              <a:ext cx="1511994" cy="824403"/>
            </a:xfrm>
            <a:prstGeom prst="rect">
              <a:avLst/>
            </a:prstGeom>
            <a:solidFill>
              <a:schemeClr val="accent6">
                <a:alpha val="68627"/>
              </a:schemeClr>
            </a:solidFill>
            <a:ln>
              <a:noFill/>
            </a:ln>
          </p:spPr>
          <p:txBody>
            <a:bodyPr lIns="91425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pl-PL" sz="1200" dirty="0" smtClean="0">
                  <a:solidFill>
                    <a:schemeClr val="dk1"/>
                  </a:solidFill>
                  <a:latin typeface="HelveticaNeueLT Pro 55 Roman"/>
                  <a:ea typeface="Helvetica Neue"/>
                  <a:cs typeface="HelveticaNeueLT Pro 55 Roman"/>
                  <a:sym typeface="Helvetica Neue"/>
                </a:rPr>
                <a:t>Articles Service</a:t>
              </a:r>
              <a:endParaRPr lang="en-US" sz="1200" dirty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  <a:sym typeface="Helvetica Neue"/>
              </a:endParaRPr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5886450" y="2404080"/>
              <a:ext cx="266700" cy="371475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9" name="Shape 656"/>
          <p:cNvSpPr/>
          <p:nvPr/>
        </p:nvSpPr>
        <p:spPr>
          <a:xfrm>
            <a:off x="2869448" y="4150938"/>
            <a:ext cx="1243240" cy="573462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lIns="91425" tIns="45700" rIns="45700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  <a:buFont typeface="Arial"/>
            </a:pPr>
            <a:r>
              <a:rPr lang="pl-PL" sz="1200" dirty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  <a:sym typeface="Helvetica Neue"/>
              </a:rPr>
              <a:t>Client</a:t>
            </a:r>
            <a:endParaRPr lang="en-US" sz="1200" dirty="0">
              <a:solidFill>
                <a:schemeClr val="dk1"/>
              </a:solidFill>
              <a:latin typeface="HelveticaNeueLT Pro 55 Roman"/>
              <a:ea typeface="Helvetica Neue"/>
              <a:cs typeface="HelveticaNeueLT Pro 55 Roman"/>
              <a:sym typeface="Helvetica Neue"/>
            </a:endParaRPr>
          </a:p>
        </p:txBody>
      </p:sp>
      <p:sp>
        <p:nvSpPr>
          <p:cNvPr id="11" name="Flowchart: Magnetic Disk 10"/>
          <p:cNvSpPr/>
          <p:nvPr/>
        </p:nvSpPr>
        <p:spPr>
          <a:xfrm>
            <a:off x="1767055" y="998166"/>
            <a:ext cx="634581" cy="549157"/>
          </a:xfrm>
          <a:prstGeom prst="flowChartMagneticDisk">
            <a:avLst/>
          </a:prstGeom>
          <a:solidFill>
            <a:srgbClr val="A6DDDD">
              <a:alpha val="68627"/>
            </a:srgbClr>
          </a:solidFill>
          <a:ln>
            <a:solidFill>
              <a:schemeClr val="accent2"/>
            </a:solidFill>
          </a:ln>
        </p:spPr>
        <p:txBody>
          <a:bodyPr lIns="91425" tIns="45700" rIns="45700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  <a:buFont typeface="Arial"/>
            </a:pPr>
            <a:r>
              <a:rPr lang="pl-PL" sz="1200" dirty="0" smtClean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</a:rPr>
              <a:t>Git</a:t>
            </a:r>
            <a:endParaRPr lang="pl-PL" sz="1200" dirty="0">
              <a:solidFill>
                <a:schemeClr val="dk1"/>
              </a:solidFill>
              <a:latin typeface="HelveticaNeueLT Pro 55 Roman"/>
              <a:ea typeface="Helvetica Neue"/>
              <a:cs typeface="HelveticaNeueLT Pro 55 Roman"/>
            </a:endParaRPr>
          </a:p>
        </p:txBody>
      </p:sp>
      <p:sp>
        <p:nvSpPr>
          <p:cNvPr id="22" name="Right Arrow 21"/>
          <p:cNvSpPr/>
          <p:nvPr/>
        </p:nvSpPr>
        <p:spPr>
          <a:xfrm rot="19690315">
            <a:off x="2576473" y="1585349"/>
            <a:ext cx="784187" cy="131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000" dirty="0"/>
          </a:p>
        </p:txBody>
      </p:sp>
      <p:sp>
        <p:nvSpPr>
          <p:cNvPr id="23" name="Right Arrow 22"/>
          <p:cNvSpPr/>
          <p:nvPr/>
        </p:nvSpPr>
        <p:spPr>
          <a:xfrm rot="18058321">
            <a:off x="2928898" y="2109224"/>
            <a:ext cx="784187" cy="131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000" dirty="0"/>
          </a:p>
        </p:txBody>
      </p:sp>
      <p:sp>
        <p:nvSpPr>
          <p:cNvPr id="24" name="Right Arrow 23"/>
          <p:cNvSpPr/>
          <p:nvPr/>
        </p:nvSpPr>
        <p:spPr>
          <a:xfrm rot="13456245">
            <a:off x="4840679" y="1739244"/>
            <a:ext cx="784187" cy="131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pl-PL" sz="10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1714835" y="1569156"/>
            <a:ext cx="822928" cy="348168"/>
            <a:chOff x="1714835" y="1569156"/>
            <a:chExt cx="822928" cy="348168"/>
          </a:xfrm>
        </p:grpSpPr>
        <p:sp>
          <p:nvSpPr>
            <p:cNvPr id="41" name="Right Arrow 40"/>
            <p:cNvSpPr/>
            <p:nvPr/>
          </p:nvSpPr>
          <p:spPr>
            <a:xfrm rot="5400000">
              <a:off x="1910262" y="1677578"/>
              <a:ext cx="348168" cy="1313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14835" y="1624601"/>
              <a:ext cx="822928" cy="21544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pl-PL" sz="800" dirty="0" smtClean="0">
                  <a:solidFill>
                    <a:schemeClr val="tx1"/>
                  </a:solidFill>
                  <a:latin typeface="HelveticaNeueLT Pro 45 Lt"/>
                  <a:cs typeface="HelveticaNeueLT Pro 45 Lt"/>
                </a:rPr>
                <a:t>YAML files</a:t>
              </a:r>
              <a:endParaRPr lang="pl-PL" sz="800" dirty="0">
                <a:solidFill>
                  <a:schemeClr val="tx1"/>
                </a:solidFill>
                <a:latin typeface="HelveticaNeueLT Pro 45 Lt"/>
                <a:cs typeface="HelveticaNeueLT Pro 45 L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635056" y="2572903"/>
            <a:ext cx="1234392" cy="338554"/>
            <a:chOff x="1635056" y="2572903"/>
            <a:chExt cx="1234392" cy="338554"/>
          </a:xfrm>
        </p:grpSpPr>
        <p:sp>
          <p:nvSpPr>
            <p:cNvPr id="40" name="Right Arrow 39"/>
            <p:cNvSpPr/>
            <p:nvPr/>
          </p:nvSpPr>
          <p:spPr>
            <a:xfrm rot="13461764">
              <a:off x="2060018" y="2690703"/>
              <a:ext cx="784187" cy="1313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35056" y="2572903"/>
              <a:ext cx="1234392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pl-PL" sz="800" dirty="0" smtClean="0">
                  <a:solidFill>
                    <a:schemeClr val="tx1"/>
                  </a:solidFill>
                  <a:latin typeface="HelveticaNeueLT Pro 45 Lt"/>
                  <a:cs typeface="HelveticaNeueLT Pro 45 Lt"/>
                </a:rPr>
                <a:t>get properties – default number of articles</a:t>
              </a:r>
              <a:endParaRPr lang="pl-PL" sz="800" dirty="0">
                <a:solidFill>
                  <a:schemeClr val="tx1"/>
                </a:solidFill>
                <a:latin typeface="HelveticaNeueLT Pro 45 Lt"/>
                <a:cs typeface="HelveticaNeueLT Pro 45 Lt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504030" y="1732323"/>
            <a:ext cx="879316" cy="880324"/>
            <a:chOff x="3504030" y="1732323"/>
            <a:chExt cx="879316" cy="880324"/>
          </a:xfrm>
        </p:grpSpPr>
        <p:cxnSp>
          <p:nvCxnSpPr>
            <p:cNvPr id="21" name="Straight Arrow Connector 20"/>
            <p:cNvCxnSpPr>
              <a:stCxn id="6" idx="0"/>
              <a:endCxn id="3" idx="2"/>
            </p:cNvCxnSpPr>
            <p:nvPr/>
          </p:nvCxnSpPr>
          <p:spPr>
            <a:xfrm flipV="1">
              <a:off x="3504030" y="1732323"/>
              <a:ext cx="608658" cy="8803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560418" y="2067164"/>
              <a:ext cx="822928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pl-PL" sz="800" dirty="0" smtClean="0">
                  <a:solidFill>
                    <a:schemeClr val="tx1"/>
                  </a:solidFill>
                  <a:latin typeface="HelveticaNeueLT Pro 45 Lt"/>
                  <a:cs typeface="HelveticaNeueLT Pro 45 Lt"/>
                </a:rPr>
                <a:t>find Articles Service</a:t>
              </a:r>
              <a:endParaRPr lang="pl-PL" sz="800" dirty="0">
                <a:solidFill>
                  <a:schemeClr val="tx1"/>
                </a:solidFill>
                <a:latin typeface="HelveticaNeueLT Pro 45 Lt"/>
                <a:cs typeface="HelveticaNeueLT Pro 45 Lt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138611" y="2587088"/>
            <a:ext cx="767567" cy="392762"/>
            <a:chOff x="4138611" y="2587088"/>
            <a:chExt cx="767567" cy="392762"/>
          </a:xfrm>
        </p:grpSpPr>
        <p:cxnSp>
          <p:nvCxnSpPr>
            <p:cNvPr id="34" name="Straight Arrow Connector 33"/>
            <p:cNvCxnSpPr>
              <a:stCxn id="6" idx="3"/>
              <a:endCxn id="7" idx="1"/>
            </p:cNvCxnSpPr>
            <p:nvPr/>
          </p:nvCxnSpPr>
          <p:spPr>
            <a:xfrm flipV="1">
              <a:off x="4138611" y="2587088"/>
              <a:ext cx="767567" cy="3927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159591" y="2587088"/>
              <a:ext cx="725606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pl-PL" sz="800" dirty="0" smtClean="0">
                  <a:solidFill>
                    <a:schemeClr val="tx1"/>
                  </a:solidFill>
                  <a:latin typeface="HelveticaNeueLT Pro 45 Lt"/>
                  <a:cs typeface="HelveticaNeueLT Pro 45 Lt"/>
                </a:rPr>
                <a:t>Get article content</a:t>
              </a:r>
              <a:endParaRPr lang="pl-PL" sz="800" dirty="0">
                <a:solidFill>
                  <a:schemeClr val="tx1"/>
                </a:solidFill>
                <a:latin typeface="HelveticaNeueLT Pro 45 Lt"/>
                <a:cs typeface="HelveticaNeueLT Pro 45 Lt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092566" y="3347053"/>
            <a:ext cx="879316" cy="803885"/>
            <a:chOff x="3092566" y="3347053"/>
            <a:chExt cx="879316" cy="803885"/>
          </a:xfrm>
        </p:grpSpPr>
        <p:sp>
          <p:nvSpPr>
            <p:cNvPr id="32" name="TextBox 31"/>
            <p:cNvSpPr txBox="1"/>
            <p:nvPr/>
          </p:nvSpPr>
          <p:spPr>
            <a:xfrm>
              <a:off x="3092566" y="3748995"/>
              <a:ext cx="879316" cy="21544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pl-PL" sz="800" dirty="0" smtClean="0">
                  <a:solidFill>
                    <a:schemeClr val="tx1"/>
                  </a:solidFill>
                  <a:latin typeface="HelveticaNeueLT Pro 45 Lt"/>
                  <a:cs typeface="HelveticaNeueLT Pro 45 Lt"/>
                </a:rPr>
                <a:t>Give me news!</a:t>
              </a:r>
              <a:endParaRPr lang="pl-PL" sz="800" dirty="0">
                <a:solidFill>
                  <a:schemeClr val="tx1"/>
                </a:solidFill>
                <a:latin typeface="HelveticaNeueLT Pro 45 Lt"/>
                <a:cs typeface="HelveticaNeueLT Pro 45 Lt"/>
              </a:endParaRPr>
            </a:p>
          </p:txBody>
        </p:sp>
        <p:cxnSp>
          <p:nvCxnSpPr>
            <p:cNvPr id="47" name="Straight Arrow Connector 46"/>
            <p:cNvCxnSpPr>
              <a:stCxn id="9" idx="0"/>
              <a:endCxn id="6" idx="2"/>
            </p:cNvCxnSpPr>
            <p:nvPr/>
          </p:nvCxnSpPr>
          <p:spPr>
            <a:xfrm flipV="1">
              <a:off x="3491068" y="3347053"/>
              <a:ext cx="12962" cy="8038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Rounded Rectangular Callout 48"/>
          <p:cNvSpPr/>
          <p:nvPr/>
        </p:nvSpPr>
        <p:spPr>
          <a:xfrm>
            <a:off x="5123185" y="3347051"/>
            <a:ext cx="2544439" cy="901097"/>
          </a:xfrm>
          <a:prstGeom prst="wedgeRoundRectCallout">
            <a:avLst>
              <a:gd name="adj1" fmla="val -83856"/>
              <a:gd name="adj2" fmla="val -109798"/>
              <a:gd name="adj3" fmla="val 16667"/>
            </a:avLst>
          </a:prstGeom>
          <a:solidFill>
            <a:srgbClr val="FABEA2"/>
          </a:solidFill>
          <a:ln>
            <a:noFill/>
          </a:ln>
        </p:spPr>
        <p:txBody>
          <a:bodyPr lIns="91425" tIns="45700" rIns="45700" bIns="45700" anchor="ctr" anchorCtr="0">
            <a:noAutofit/>
          </a:bodyPr>
          <a:lstStyle/>
          <a:p>
            <a:pPr marL="171450" indent="-171450">
              <a:lnSpc>
                <a:spcPct val="90000"/>
              </a:lnSpc>
              <a:buClr>
                <a:srgbClr val="000000"/>
              </a:buClr>
              <a:buSzPct val="25000"/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</a:rPr>
              <a:t>Load balanced</a:t>
            </a:r>
          </a:p>
          <a:p>
            <a:pPr marL="171450" indent="-171450">
              <a:lnSpc>
                <a:spcPct val="90000"/>
              </a:lnSpc>
              <a:buClr>
                <a:srgbClr val="000000"/>
              </a:buClr>
              <a:buSzPct val="25000"/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</a:rPr>
              <a:t>Protected with Circuit Breaker</a:t>
            </a:r>
          </a:p>
        </p:txBody>
      </p:sp>
      <p:sp>
        <p:nvSpPr>
          <p:cNvPr id="50" name="Shape 657"/>
          <p:cNvSpPr/>
          <p:nvPr/>
        </p:nvSpPr>
        <p:spPr>
          <a:xfrm>
            <a:off x="3853267" y="892163"/>
            <a:ext cx="612648" cy="304799"/>
          </a:xfrm>
          <a:prstGeom prst="rect">
            <a:avLst/>
          </a:prstGeom>
          <a:solidFill>
            <a:srgbClr val="FABEA2"/>
          </a:solidFill>
          <a:ln>
            <a:noFill/>
          </a:ln>
        </p:spPr>
        <p:txBody>
          <a:bodyPr lIns="91425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l-PL" sz="1050" dirty="0" smtClean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  <a:sym typeface="Helvetica Neue"/>
              </a:rPr>
              <a:t>1 class</a:t>
            </a:r>
            <a:endParaRPr lang="en-US" sz="1050" dirty="0">
              <a:solidFill>
                <a:schemeClr val="dk1"/>
              </a:solidFill>
              <a:latin typeface="HelveticaNeueLT Pro 55 Roman"/>
              <a:ea typeface="Helvetica Neue"/>
              <a:cs typeface="HelveticaNeueLT Pro 55 Roman"/>
              <a:sym typeface="Helvetica Neue"/>
            </a:endParaRPr>
          </a:p>
        </p:txBody>
      </p:sp>
      <p:sp>
        <p:nvSpPr>
          <p:cNvPr id="51" name="Shape 657"/>
          <p:cNvSpPr/>
          <p:nvPr/>
        </p:nvSpPr>
        <p:spPr>
          <a:xfrm>
            <a:off x="1149643" y="2022486"/>
            <a:ext cx="612648" cy="304799"/>
          </a:xfrm>
          <a:prstGeom prst="rect">
            <a:avLst/>
          </a:prstGeom>
          <a:solidFill>
            <a:srgbClr val="FABEA2"/>
          </a:solidFill>
          <a:ln>
            <a:noFill/>
          </a:ln>
        </p:spPr>
        <p:txBody>
          <a:bodyPr lIns="91425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l-PL" sz="1050" dirty="0" smtClean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  <a:sym typeface="Helvetica Neue"/>
              </a:rPr>
              <a:t>1 class</a:t>
            </a:r>
            <a:endParaRPr lang="en-US" sz="1050" dirty="0">
              <a:solidFill>
                <a:schemeClr val="dk1"/>
              </a:solidFill>
              <a:latin typeface="HelveticaNeueLT Pro 55 Roman"/>
              <a:ea typeface="Helvetica Neue"/>
              <a:cs typeface="HelveticaNeueLT Pro 55 Roman"/>
              <a:sym typeface="Helvetica Neue"/>
            </a:endParaRPr>
          </a:p>
        </p:txBody>
      </p:sp>
      <p:sp>
        <p:nvSpPr>
          <p:cNvPr id="52" name="Shape 657"/>
          <p:cNvSpPr/>
          <p:nvPr/>
        </p:nvSpPr>
        <p:spPr>
          <a:xfrm>
            <a:off x="2452111" y="3194651"/>
            <a:ext cx="744567" cy="304799"/>
          </a:xfrm>
          <a:prstGeom prst="rect">
            <a:avLst/>
          </a:prstGeom>
          <a:solidFill>
            <a:srgbClr val="FABEA2"/>
          </a:solidFill>
          <a:ln>
            <a:noFill/>
          </a:ln>
        </p:spPr>
        <p:txBody>
          <a:bodyPr lIns="91425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l-PL" sz="1050" dirty="0" smtClean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  <a:sym typeface="Helvetica Neue"/>
              </a:rPr>
              <a:t>5 classes</a:t>
            </a:r>
            <a:endParaRPr lang="en-US" sz="1050" dirty="0">
              <a:solidFill>
                <a:schemeClr val="dk1"/>
              </a:solidFill>
              <a:latin typeface="HelveticaNeueLT Pro 55 Roman"/>
              <a:ea typeface="Helvetica Neue"/>
              <a:cs typeface="HelveticaNeueLT Pro 55 Roman"/>
              <a:sym typeface="Helvetica Neue"/>
            </a:endParaRPr>
          </a:p>
        </p:txBody>
      </p:sp>
      <p:sp>
        <p:nvSpPr>
          <p:cNvPr id="53" name="Shape 657"/>
          <p:cNvSpPr/>
          <p:nvPr/>
        </p:nvSpPr>
        <p:spPr>
          <a:xfrm>
            <a:off x="6045888" y="2070939"/>
            <a:ext cx="744567" cy="304799"/>
          </a:xfrm>
          <a:prstGeom prst="rect">
            <a:avLst/>
          </a:prstGeom>
          <a:solidFill>
            <a:srgbClr val="FABEA2"/>
          </a:solidFill>
          <a:ln>
            <a:noFill/>
          </a:ln>
        </p:spPr>
        <p:txBody>
          <a:bodyPr lIns="91425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l-PL" sz="1050" dirty="0" smtClean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  <a:sym typeface="Helvetica Neue"/>
              </a:rPr>
              <a:t>4 classes</a:t>
            </a:r>
            <a:endParaRPr lang="en-US" sz="1050" dirty="0">
              <a:solidFill>
                <a:schemeClr val="dk1"/>
              </a:solidFill>
              <a:latin typeface="HelveticaNeueLT Pro 55 Roman"/>
              <a:ea typeface="Helvetica Neue"/>
              <a:cs typeface="HelveticaNeueLT Pro 55 Roman"/>
              <a:sym typeface="Helvetica Neue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5306228" y="2321773"/>
            <a:ext cx="1511994" cy="824403"/>
            <a:chOff x="4730403" y="1991879"/>
            <a:chExt cx="1511994" cy="824403"/>
          </a:xfrm>
        </p:grpSpPr>
        <p:sp>
          <p:nvSpPr>
            <p:cNvPr id="37" name="Shape 660"/>
            <p:cNvSpPr/>
            <p:nvPr/>
          </p:nvSpPr>
          <p:spPr>
            <a:xfrm>
              <a:off x="4730403" y="1991879"/>
              <a:ext cx="1511994" cy="824403"/>
            </a:xfrm>
            <a:prstGeom prst="rect">
              <a:avLst/>
            </a:prstGeom>
            <a:solidFill>
              <a:schemeClr val="accent6">
                <a:alpha val="68627"/>
              </a:schemeClr>
            </a:solidFill>
            <a:ln>
              <a:noFill/>
            </a:ln>
          </p:spPr>
          <p:txBody>
            <a:bodyPr lIns="91425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pl-PL" sz="1200" dirty="0" smtClean="0">
                  <a:solidFill>
                    <a:schemeClr val="dk1"/>
                  </a:solidFill>
                  <a:latin typeface="HelveticaNeueLT Pro 55 Roman"/>
                  <a:ea typeface="Helvetica Neue"/>
                  <a:cs typeface="HelveticaNeueLT Pro 55 Roman"/>
                  <a:sym typeface="Helvetica Neue"/>
                </a:rPr>
                <a:t>Articles Service</a:t>
              </a:r>
              <a:endParaRPr lang="en-US" sz="1200" dirty="0">
                <a:solidFill>
                  <a:schemeClr val="dk1"/>
                </a:solidFill>
                <a:latin typeface="HelveticaNeueLT Pro 55 Roman"/>
                <a:ea typeface="Helvetica Neue"/>
                <a:cs typeface="HelveticaNeueLT Pro 55 Roman"/>
                <a:sym typeface="Helvetica Neue"/>
              </a:endParaRPr>
            </a:p>
          </p:txBody>
        </p:sp>
        <p:sp>
          <p:nvSpPr>
            <p:cNvPr id="38" name="Flowchart: Magnetic Disk 37"/>
            <p:cNvSpPr/>
            <p:nvPr/>
          </p:nvSpPr>
          <p:spPr>
            <a:xfrm>
              <a:off x="5886450" y="2404080"/>
              <a:ext cx="266700" cy="371475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49831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  <p:bldP spid="23" grpId="0" animBg="1"/>
      <p:bldP spid="24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Questions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3360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935535" y="1117194"/>
            <a:ext cx="5272931" cy="9144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hape 2078"/>
          <p:cNvSpPr txBox="1"/>
          <p:nvPr/>
        </p:nvSpPr>
        <p:spPr>
          <a:xfrm>
            <a:off x="5697578" y="3633684"/>
            <a:ext cx="2562828" cy="8567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Clr>
                <a:srgbClr val="E9422C"/>
              </a:buClr>
              <a:buSzPct val="25000"/>
            </a:pPr>
            <a:r>
              <a:rPr lang="pl-PL" sz="1200" dirty="0">
                <a:solidFill>
                  <a:schemeClr val="lt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Jacek Bukowski</a:t>
            </a:r>
            <a:endParaRPr lang="en-US" sz="1200" dirty="0">
              <a:solidFill>
                <a:schemeClr val="lt1"/>
              </a:solidFill>
              <a:latin typeface="HelveticaNeueLT Pro 45 Lt"/>
              <a:ea typeface="Helvetica Neue"/>
              <a:cs typeface="HelveticaNeueLT Pro 45 Lt"/>
              <a:sym typeface="Helvetica Neue"/>
            </a:endParaRPr>
          </a:p>
          <a:p>
            <a:pPr lvl="0">
              <a:spcBef>
                <a:spcPts val="300"/>
              </a:spcBef>
              <a:buClr>
                <a:srgbClr val="E9422C"/>
              </a:buClr>
              <a:buSzPct val="25000"/>
            </a:pPr>
            <a:r>
              <a:rPr lang="pl-PL" sz="1200" dirty="0">
                <a:solidFill>
                  <a:schemeClr val="lt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Consultant Engineering</a:t>
            </a:r>
            <a:endParaRPr lang="en-US" sz="1200" dirty="0">
              <a:solidFill>
                <a:schemeClr val="lt1"/>
              </a:solidFill>
              <a:latin typeface="HelveticaNeueLT Pro 45 Lt"/>
              <a:ea typeface="Helvetica Neue"/>
              <a:cs typeface="HelveticaNeueLT Pro 45 Lt"/>
              <a:sym typeface="Helvetica Neue"/>
            </a:endParaRPr>
          </a:p>
          <a:p>
            <a:pPr lvl="0">
              <a:spcBef>
                <a:spcPts val="300"/>
              </a:spcBef>
              <a:buClr>
                <a:srgbClr val="E9422C"/>
              </a:buClr>
              <a:buSzPct val="25000"/>
            </a:pPr>
            <a:r>
              <a:rPr lang="pl-PL" sz="1200" u="sng" dirty="0">
                <a:solidFill>
                  <a:schemeClr val="hlink"/>
                </a:solidFill>
                <a:latin typeface="HelveticaNeueLT Pro 45 Lt"/>
                <a:ea typeface="Helvetica Neue"/>
                <a:cs typeface="HelveticaNeueLT Pro 45 Lt"/>
                <a:sym typeface="Helvetica Neue"/>
                <a:hlinkClick r:id="rId2"/>
              </a:rPr>
              <a:t>jacek.bukowski</a:t>
            </a:r>
            <a:r>
              <a:rPr lang="en-US" sz="1200" u="sng" dirty="0">
                <a:solidFill>
                  <a:schemeClr val="hlink"/>
                </a:solidFill>
                <a:latin typeface="HelveticaNeueLT Pro 45 Lt"/>
                <a:ea typeface="Helvetica Neue"/>
                <a:cs typeface="HelveticaNeueLT Pro 45 Lt"/>
                <a:sym typeface="Helvetica Neue"/>
                <a:hlinkClick r:id="rId2"/>
              </a:rPr>
              <a:t>@globallogic.com</a:t>
            </a:r>
          </a:p>
          <a:p>
            <a:pPr lvl="0">
              <a:spcBef>
                <a:spcPts val="300"/>
              </a:spcBef>
              <a:buClr>
                <a:srgbClr val="E9422C"/>
              </a:buClr>
              <a:buSzPct val="25000"/>
            </a:pPr>
            <a:r>
              <a:rPr lang="en-US" sz="1200" dirty="0">
                <a:solidFill>
                  <a:schemeClr val="lt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+</a:t>
            </a:r>
            <a:r>
              <a:rPr lang="pl-PL" sz="1200" dirty="0">
                <a:solidFill>
                  <a:schemeClr val="lt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48 728 869 133</a:t>
            </a:r>
            <a:endParaRPr lang="en-US" sz="1200" dirty="0">
              <a:solidFill>
                <a:schemeClr val="lt1"/>
              </a:solidFill>
              <a:latin typeface="HelveticaNeueLT Pro 45 Lt"/>
              <a:ea typeface="Helvetica Neue"/>
              <a:cs typeface="HelveticaNeueLT Pro 45 Lt"/>
              <a:sym typeface="Helvetica Neue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523876" y="2031594"/>
            <a:ext cx="8220074" cy="1330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4800" b="0" i="0" u="none" strike="noStrike" cap="none" baseline="0">
                <a:solidFill>
                  <a:schemeClr val="lt1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0" marR="0" lvl="1" indent="0" algn="l" rtl="0" eaLnBrk="1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l-PL" sz="2400" dirty="0" smtClean="0"/>
              <a:t>Github: </a:t>
            </a:r>
            <a:r>
              <a:rPr lang="pl-PL" sz="2400" dirty="0" smtClean="0">
                <a:hlinkClick r:id="rId3"/>
              </a:rPr>
              <a:t>https</a:t>
            </a:r>
            <a:r>
              <a:rPr lang="pl-PL" sz="2400" dirty="0">
                <a:hlinkClick r:id="rId3"/>
              </a:rPr>
              <a:t>://</a:t>
            </a:r>
            <a:r>
              <a:rPr lang="pl-PL" sz="2400" dirty="0" smtClean="0">
                <a:hlinkClick r:id="rId3"/>
              </a:rPr>
              <a:t>github.com/buczyn/spring-cloud-netflix-demo</a:t>
            </a:r>
            <a:endParaRPr lang="pl-PL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805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Cloud and Cloud Native Application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569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i="1" dirty="0"/>
              <a:t>any computing environment in which computing, networking,</a:t>
            </a:r>
            <a:r>
              <a:rPr lang="pl-PL" i="1" dirty="0"/>
              <a:t> </a:t>
            </a:r>
            <a:r>
              <a:rPr lang="en-US" i="1" dirty="0"/>
              <a:t>and storage resources can be provisioned and released elastically</a:t>
            </a:r>
            <a:r>
              <a:rPr lang="pl-PL" i="1" dirty="0"/>
              <a:t> </a:t>
            </a:r>
            <a:r>
              <a:rPr lang="en-US" i="1" dirty="0"/>
              <a:t>in an on-demand, self-service manner</a:t>
            </a:r>
            <a:endParaRPr lang="pl-PL" i="1" dirty="0"/>
          </a:p>
          <a:p>
            <a:pPr algn="r"/>
            <a:r>
              <a:rPr lang="pl-PL" sz="1600" dirty="0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pl-PL" sz="1600" i="1" dirty="0">
                <a:solidFill>
                  <a:schemeClr val="bg1">
                    <a:lumMod val="75000"/>
                  </a:schemeClr>
                </a:solidFill>
              </a:rPr>
              <a:t>„Migrating to Cloud Native Applications Architectures” </a:t>
            </a:r>
            <a:r>
              <a:rPr lang="pl-PL" sz="1600" dirty="0">
                <a:solidFill>
                  <a:schemeClr val="bg1">
                    <a:lumMod val="75000"/>
                  </a:schemeClr>
                </a:solidFill>
              </a:rPr>
              <a:t>by Matt Stine </a:t>
            </a:r>
          </a:p>
          <a:p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l-PL" dirty="0" smtClean="0"/>
              <a:t>Cloud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767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l-PL" dirty="0"/>
              <a:t>Target cloud</a:t>
            </a:r>
          </a:p>
          <a:p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/>
              <a:t>Service model</a:t>
            </a:r>
          </a:p>
          <a:p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0"/>
            <a:r>
              <a:rPr lang="pl-PL" dirty="0" smtClean="0"/>
              <a:t>Cloud Provider</a:t>
            </a:r>
            <a:endParaRPr lang="pl-PL" dirty="0"/>
          </a:p>
          <a:p>
            <a:endParaRPr lang="pl-PL" dirty="0"/>
          </a:p>
        </p:txBody>
      </p:sp>
      <p:sp>
        <p:nvSpPr>
          <p:cNvPr id="7" name="TextBox 6"/>
          <p:cNvSpPr txBox="1"/>
          <p:nvPr/>
        </p:nvSpPr>
        <p:spPr>
          <a:xfrm>
            <a:off x="1642500" y="2284466"/>
            <a:ext cx="1046380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600" dirty="0" smtClean="0">
                <a:latin typeface="Helvetica Neue"/>
              </a:rPr>
              <a:t>SaaS</a:t>
            </a:r>
            <a:endParaRPr lang="pl-PL" sz="1600" dirty="0">
              <a:latin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0750" y="2284466"/>
            <a:ext cx="1046380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600" dirty="0">
                <a:latin typeface="Helvetica Neue"/>
              </a:rPr>
              <a:t>PaaS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42500" y="2917264"/>
            <a:ext cx="1046380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600" dirty="0">
                <a:latin typeface="Helvetica Neue"/>
              </a:rPr>
              <a:t>IaaS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0750" y="2917264"/>
            <a:ext cx="1046380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600" dirty="0">
                <a:latin typeface="Helvetica Neue"/>
              </a:rPr>
              <a:t>MBaaS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16830" y="3637874"/>
            <a:ext cx="1063422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600" dirty="0" smtClean="0">
                <a:latin typeface="Helvetica Neue"/>
              </a:rPr>
              <a:t>EaaS</a:t>
            </a:r>
          </a:p>
          <a:p>
            <a:pPr algn="ctr"/>
            <a:r>
              <a:rPr lang="pl-PL" sz="1600" dirty="0" smtClean="0">
                <a:latin typeface="Helvetica Neue"/>
              </a:rPr>
              <a:t>XaaS</a:t>
            </a:r>
          </a:p>
          <a:p>
            <a:pPr algn="ctr"/>
            <a:r>
              <a:rPr lang="pl-PL" sz="1600" dirty="0" smtClean="0">
                <a:latin typeface="Helvetica Neue"/>
              </a:rPr>
              <a:t>*aaS</a:t>
            </a:r>
            <a:endParaRPr lang="pl-PL" sz="1600" dirty="0">
              <a:latin typeface="Helvetica Neue"/>
            </a:endParaRPr>
          </a:p>
        </p:txBody>
      </p:sp>
      <p:pic>
        <p:nvPicPr>
          <p:cNvPr id="12" name="Picture 2" descr="AmazonWebservices Logo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821" y="2059986"/>
            <a:ext cx="1497981" cy="56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loudFoundryCorp vertical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605" y="2669384"/>
            <a:ext cx="1670412" cy="100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GoogleCloudPlatform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00" y="3766985"/>
            <a:ext cx="2239022" cy="28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eroku 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463" y="4171953"/>
            <a:ext cx="1458695" cy="48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12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l-PL" dirty="0" smtClean="0"/>
              <a:t>Technology stack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smtClean="0"/>
              <a:t>Language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pl-PL" dirty="0" smtClean="0"/>
              <a:t>Persistence</a:t>
            </a:r>
            <a:endParaRPr lang="pl-PL" dirty="0"/>
          </a:p>
        </p:txBody>
      </p:sp>
      <p:pic>
        <p:nvPicPr>
          <p:cNvPr id="7" name="Picture 8" descr="Java programming language logo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59" y="1633009"/>
            <a:ext cx="557418" cy="103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522248" y="2671652"/>
            <a:ext cx="2748630" cy="2048606"/>
            <a:chOff x="6141873" y="2686356"/>
            <a:chExt cx="2988604" cy="2186813"/>
          </a:xfrm>
        </p:grpSpPr>
        <p:pic>
          <p:nvPicPr>
            <p:cNvPr id="9" name="Picture 10" descr="Groovy-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1873" y="2686356"/>
              <a:ext cx="1439863" cy="713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Scala 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736" y="2775060"/>
              <a:ext cx="1449120" cy="543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4" descr="JRuby 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123" y="3703976"/>
              <a:ext cx="1649354" cy="494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6" descr="Kotlin Logo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6894" y="4335006"/>
              <a:ext cx="469818" cy="466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8" descr="Clojure logo.g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4263569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0" descr="Jython Log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1340" y="3447179"/>
              <a:ext cx="1300927" cy="845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Znalezione obrazy dla zapytania postgresq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915" y="1854201"/>
            <a:ext cx="1050071" cy="116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Znalezione obrazy dla zapytania mysql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605" y="2078460"/>
            <a:ext cx="1389937" cy="71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Znalezione obrazy dla zapytania sql serve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67" y="1981483"/>
            <a:ext cx="1110627" cy="91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ngoDB-Logo.sv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043" y="3339953"/>
            <a:ext cx="1460952" cy="39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eo4j-2015-logo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946" y="3264186"/>
            <a:ext cx="1230442" cy="5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ssandra 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126" y="3864788"/>
            <a:ext cx="1217896" cy="81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72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Style of application development</a:t>
            </a:r>
          </a:p>
          <a:p>
            <a:r>
              <a:rPr lang="pl-PL" dirty="0"/>
              <a:t>Characteristics</a:t>
            </a:r>
          </a:p>
          <a:p>
            <a:pPr lvl="1"/>
            <a:r>
              <a:rPr lang="pl-PL" dirty="0"/>
              <a:t>Twelve-Factor Applications – http://12factor.net </a:t>
            </a:r>
          </a:p>
          <a:p>
            <a:pPr lvl="1"/>
            <a:r>
              <a:rPr lang="pl-PL" dirty="0"/>
              <a:t>Microservices</a:t>
            </a:r>
          </a:p>
          <a:p>
            <a:pPr lvl="1"/>
            <a:r>
              <a:rPr lang="pl-PL" dirty="0"/>
              <a:t>Self-Service Agile Infrastructure</a:t>
            </a:r>
          </a:p>
          <a:p>
            <a:pPr lvl="1"/>
            <a:r>
              <a:rPr lang="pl-PL" dirty="0"/>
              <a:t>API-Based Collaboration</a:t>
            </a:r>
          </a:p>
          <a:p>
            <a:pPr lvl="1"/>
            <a:r>
              <a:rPr lang="pl-PL" dirty="0" smtClean="0"/>
              <a:t>Antifragility</a:t>
            </a:r>
          </a:p>
          <a:p>
            <a:r>
              <a:rPr lang="pl-PL" dirty="0" smtClean="0"/>
              <a:t>Cultural &amp; Organizational changes</a:t>
            </a:r>
            <a:endParaRPr lang="pl-PL" dirty="0"/>
          </a:p>
          <a:p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l-PL" dirty="0" smtClean="0"/>
              <a:t>Cloud Native</a:t>
            </a:r>
            <a:endParaRPr lang="pl-PL" dirty="0"/>
          </a:p>
        </p:txBody>
      </p:sp>
      <p:pic>
        <p:nvPicPr>
          <p:cNvPr id="4" name="Picture 2" descr="https://d1fto35gcfffzn.cloudfront.net/images/campaigns/oreilly-cover-migrating-to-cloud-native-application-architectur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14" y="1075786"/>
            <a:ext cx="2359685" cy="353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33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09263" y="1209675"/>
            <a:ext cx="3663900" cy="3618143"/>
          </a:xfrm>
        </p:spPr>
        <p:txBody>
          <a:bodyPr/>
          <a:lstStyle/>
          <a:p>
            <a:r>
              <a:rPr lang="pl-PL" dirty="0"/>
              <a:t>Codebase </a:t>
            </a:r>
          </a:p>
          <a:p>
            <a:pPr lvl="1">
              <a:buSzPct val="75000"/>
              <a:buFont typeface="Lucida Grande"/>
              <a:buChar char="-"/>
            </a:pPr>
            <a:r>
              <a:rPr lang="en-US" sz="1200" dirty="0"/>
              <a:t>One codebase tracked in revision control, many deploys</a:t>
            </a:r>
            <a:endParaRPr lang="pl-PL" sz="1200" dirty="0"/>
          </a:p>
          <a:p>
            <a:r>
              <a:rPr lang="pl-PL" dirty="0"/>
              <a:t>Dependencies</a:t>
            </a:r>
          </a:p>
          <a:p>
            <a:pPr lvl="1">
              <a:buSzPct val="75000"/>
              <a:buFont typeface="Lucida Grande"/>
              <a:buChar char="-"/>
            </a:pPr>
            <a:r>
              <a:rPr lang="en-US" sz="1200" dirty="0"/>
              <a:t>Explicitly declare and isolate </a:t>
            </a:r>
            <a:r>
              <a:rPr lang="en-US" sz="1200" dirty="0" err="1"/>
              <a:t>dependen</a:t>
            </a:r>
            <a:r>
              <a:rPr lang="pl-PL" sz="1200" dirty="0"/>
              <a:t>cies</a:t>
            </a:r>
          </a:p>
          <a:p>
            <a:r>
              <a:rPr lang="pl-PL" dirty="0"/>
              <a:t>Config</a:t>
            </a:r>
          </a:p>
          <a:p>
            <a:pPr lvl="1">
              <a:buSzPct val="75000"/>
              <a:buFont typeface="Lucida Grande"/>
              <a:buChar char="-"/>
            </a:pPr>
            <a:r>
              <a:rPr lang="en-US" sz="1200" dirty="0"/>
              <a:t>Store </a:t>
            </a:r>
            <a:r>
              <a:rPr lang="en-US" sz="1200" dirty="0" err="1"/>
              <a:t>config</a:t>
            </a:r>
            <a:r>
              <a:rPr lang="en-US" sz="1200" dirty="0"/>
              <a:t> in the environment</a:t>
            </a:r>
            <a:endParaRPr lang="pl-PL" sz="1200" dirty="0"/>
          </a:p>
          <a:p>
            <a:r>
              <a:rPr lang="pl-PL" dirty="0"/>
              <a:t>Backing services</a:t>
            </a:r>
          </a:p>
          <a:p>
            <a:pPr lvl="1">
              <a:buSzPct val="75000"/>
              <a:buFont typeface="Lucida Grande"/>
              <a:buChar char="-"/>
            </a:pPr>
            <a:r>
              <a:rPr lang="en-US" sz="1200" dirty="0"/>
              <a:t>Treat backing services as attached resources</a:t>
            </a:r>
            <a:endParaRPr lang="pl-PL" sz="1200" dirty="0"/>
          </a:p>
          <a:p>
            <a:r>
              <a:rPr lang="pl-PL" dirty="0"/>
              <a:t>Build, release, run</a:t>
            </a:r>
          </a:p>
          <a:p>
            <a:pPr lvl="1">
              <a:buSzPct val="75000"/>
              <a:buFont typeface="Lucida Grande"/>
              <a:buChar char="-"/>
            </a:pPr>
            <a:r>
              <a:rPr lang="en-US" sz="1200" dirty="0"/>
              <a:t>Strictly separate build and run stages</a:t>
            </a:r>
            <a:endParaRPr lang="pl-PL" sz="1200" dirty="0"/>
          </a:p>
          <a:p>
            <a:r>
              <a:rPr lang="pl-PL" dirty="0"/>
              <a:t>Processes</a:t>
            </a:r>
          </a:p>
          <a:p>
            <a:pPr lvl="1">
              <a:buSzPct val="75000"/>
              <a:buFont typeface="Lucida Grande"/>
              <a:buChar char="-"/>
            </a:pPr>
            <a:r>
              <a:rPr lang="en-US" sz="1200" dirty="0"/>
              <a:t>Execute the app as one or more stateless processes</a:t>
            </a:r>
            <a:endParaRPr lang="pl-PL" sz="1200" dirty="0"/>
          </a:p>
          <a:p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l-PL" dirty="0" smtClean="0"/>
              <a:t>The Twelve-Factor App </a:t>
            </a:r>
            <a:r>
              <a:rPr lang="pl-PL" sz="1200" dirty="0" smtClean="0"/>
              <a:t>(from 12factor.net)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5126196" y="1209675"/>
            <a:ext cx="3664164" cy="3618143"/>
          </a:xfrm>
        </p:spPr>
        <p:txBody>
          <a:bodyPr/>
          <a:lstStyle/>
          <a:p>
            <a:r>
              <a:rPr lang="pl-PL" dirty="0" smtClean="0"/>
              <a:t>Port </a:t>
            </a:r>
            <a:r>
              <a:rPr lang="pl-PL" dirty="0"/>
              <a:t>binding</a:t>
            </a:r>
          </a:p>
          <a:p>
            <a:pPr lvl="1"/>
            <a:r>
              <a:rPr lang="pl-PL" dirty="0"/>
              <a:t>Export services via port binding</a:t>
            </a:r>
          </a:p>
          <a:p>
            <a:r>
              <a:rPr lang="pl-PL" dirty="0" smtClean="0"/>
              <a:t>Concurrency</a:t>
            </a:r>
            <a:endParaRPr lang="pl-PL" dirty="0"/>
          </a:p>
          <a:p>
            <a:pPr lvl="1"/>
            <a:r>
              <a:rPr lang="pl-PL" dirty="0"/>
              <a:t>Scale out via the process model</a:t>
            </a:r>
          </a:p>
          <a:p>
            <a:r>
              <a:rPr lang="pl-PL" dirty="0" smtClean="0"/>
              <a:t>Disposability</a:t>
            </a:r>
            <a:endParaRPr lang="pl-PL" dirty="0"/>
          </a:p>
          <a:p>
            <a:pPr lvl="1"/>
            <a:r>
              <a:rPr lang="pl-PL" dirty="0"/>
              <a:t>Maximize robustness with fast startup and graceful shutdown</a:t>
            </a:r>
          </a:p>
          <a:p>
            <a:r>
              <a:rPr lang="pl-PL" dirty="0" smtClean="0"/>
              <a:t>Dev/prod </a:t>
            </a:r>
            <a:r>
              <a:rPr lang="pl-PL" dirty="0"/>
              <a:t>parity</a:t>
            </a:r>
          </a:p>
          <a:p>
            <a:pPr lvl="1"/>
            <a:r>
              <a:rPr lang="pl-PL" dirty="0"/>
              <a:t>Keep development, staging, and production as similar as possible</a:t>
            </a:r>
          </a:p>
          <a:p>
            <a:r>
              <a:rPr lang="pl-PL" dirty="0" smtClean="0"/>
              <a:t>Logs</a:t>
            </a:r>
            <a:endParaRPr lang="pl-PL" dirty="0"/>
          </a:p>
          <a:p>
            <a:pPr lvl="1"/>
            <a:r>
              <a:rPr lang="pl-PL" dirty="0"/>
              <a:t>Treat logs as event streams</a:t>
            </a:r>
          </a:p>
          <a:p>
            <a:r>
              <a:rPr lang="pl-PL" dirty="0" smtClean="0"/>
              <a:t>Admin </a:t>
            </a:r>
            <a:r>
              <a:rPr lang="pl-PL" dirty="0"/>
              <a:t>processes</a:t>
            </a:r>
          </a:p>
          <a:p>
            <a:pPr lvl="1"/>
            <a:r>
              <a:rPr lang="pl-PL" dirty="0"/>
              <a:t>Run admin/management tasks as one-off processes</a:t>
            </a:r>
          </a:p>
          <a:p>
            <a:endParaRPr lang="pl-PL" dirty="0"/>
          </a:p>
        </p:txBody>
      </p:sp>
      <p:pic>
        <p:nvPicPr>
          <p:cNvPr id="7" name="Picture 2" descr="https://12factor.net/images/symb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96" y="562921"/>
            <a:ext cx="616186" cy="11399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2869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Style of application development</a:t>
            </a:r>
          </a:p>
          <a:p>
            <a:r>
              <a:rPr lang="pl-PL" dirty="0"/>
              <a:t>Characteristics</a:t>
            </a:r>
          </a:p>
          <a:p>
            <a:pPr lvl="1"/>
            <a:r>
              <a:rPr lang="pl-PL" dirty="0"/>
              <a:t>Twelve-Factor Applications – http://12factor.net </a:t>
            </a:r>
          </a:p>
          <a:p>
            <a:pPr lvl="1"/>
            <a:r>
              <a:rPr lang="pl-PL" dirty="0"/>
              <a:t>Microservices</a:t>
            </a:r>
          </a:p>
          <a:p>
            <a:pPr lvl="1"/>
            <a:r>
              <a:rPr lang="pl-PL" dirty="0"/>
              <a:t>Self-Service Agile Infrastructure</a:t>
            </a:r>
          </a:p>
          <a:p>
            <a:pPr lvl="1"/>
            <a:r>
              <a:rPr lang="pl-PL" dirty="0"/>
              <a:t>API-Based Collaboration</a:t>
            </a:r>
          </a:p>
          <a:p>
            <a:pPr lvl="1"/>
            <a:r>
              <a:rPr lang="pl-PL" dirty="0" smtClean="0"/>
              <a:t>Antifragility</a:t>
            </a:r>
          </a:p>
          <a:p>
            <a:r>
              <a:rPr lang="pl-PL" dirty="0" smtClean="0"/>
              <a:t>Cultural &amp; Organizational changes</a:t>
            </a:r>
            <a:endParaRPr lang="pl-PL" dirty="0"/>
          </a:p>
          <a:p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l-PL" dirty="0" smtClean="0"/>
              <a:t>Cloud Native</a:t>
            </a:r>
            <a:endParaRPr lang="pl-PL" dirty="0"/>
          </a:p>
        </p:txBody>
      </p:sp>
      <p:pic>
        <p:nvPicPr>
          <p:cNvPr id="4" name="Picture 2" descr="https://d1fto35gcfffzn.cloudfront.net/images/campaigns/oreilly-cover-migrating-to-cloud-native-application-architectur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14" y="1075786"/>
            <a:ext cx="2359685" cy="353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95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_PPT_template">
  <a:themeElements>
    <a:clrScheme name="GlobalLogic Palette 2014">
      <a:dk1>
        <a:sysClr val="windowText" lastClr="000000"/>
      </a:dk1>
      <a:lt1>
        <a:sysClr val="window" lastClr="FFFFFF"/>
      </a:lt1>
      <a:dk2>
        <a:srgbClr val="E95836"/>
      </a:dk2>
      <a:lt2>
        <a:srgbClr val="E6E7E8"/>
      </a:lt2>
      <a:accent1>
        <a:srgbClr val="BCBEC0"/>
      </a:accent1>
      <a:accent2>
        <a:srgbClr val="6D6E71"/>
      </a:accent2>
      <a:accent3>
        <a:srgbClr val="389394"/>
      </a:accent3>
      <a:accent4>
        <a:srgbClr val="F69264"/>
      </a:accent4>
      <a:accent5>
        <a:srgbClr val="8EC549"/>
      </a:accent5>
      <a:accent6>
        <a:srgbClr val="F4D034"/>
      </a:accent6>
      <a:hlink>
        <a:srgbClr val="0070C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9525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defRPr sz="1050" dirty="0">
            <a:solidFill>
              <a:schemeClr val="bg2"/>
            </a:solidFill>
            <a:latin typeface="HelveticaNeueLT Pro 45 Lt"/>
            <a:cs typeface="HelveticaNeueLT Pro 45 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Corporate_PPT_template</Template>
  <TotalTime>1333</TotalTime>
  <Words>1237</Words>
  <Application>Microsoft Office PowerPoint</Application>
  <PresentationFormat>On-screen Show (16:9)</PresentationFormat>
  <Paragraphs>306</Paragraphs>
  <Slides>28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Corporate_PPT_template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Bukowski, Jacek (REC)</dc:creator>
  <cp:lastModifiedBy>Bukowski, Jacek (REC)</cp:lastModifiedBy>
  <cp:revision>69</cp:revision>
  <cp:lastPrinted>2016-07-21T00:11:21Z</cp:lastPrinted>
  <dcterms:created xsi:type="dcterms:W3CDTF">2016-10-05T18:58:21Z</dcterms:created>
  <dcterms:modified xsi:type="dcterms:W3CDTF">2016-12-05T08:31:40Z</dcterms:modified>
</cp:coreProperties>
</file>